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11042664e44d71" /><Relationship Type="http://schemas.openxmlformats.org/officeDocument/2006/relationships/extended-properties" Target="/docProps/app.xml" Id="Rba6643d67d4b49ae" /><Relationship Type="http://schemas.openxmlformats.org/officeDocument/2006/relationships/officeDocument" Target="/ppt/presentation.xml" Id="R02c5f54ac3d449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6a8886b8224b48"/>
  </p:sldMasterIdLst>
  <p:notesMasterIdLst>
    <p:notesMasterId xmlns:r="http://schemas.openxmlformats.org/officeDocument/2006/relationships" r:id="R7ec6c32256f946fe"/>
  </p:notesMasterIdLst>
  <p:sldIdLst>
    <p:sldId xmlns:r="http://schemas.openxmlformats.org/officeDocument/2006/relationships" id="256" r:id="Ra6240224131d404e"/>
    <p:sldId xmlns:r="http://schemas.openxmlformats.org/officeDocument/2006/relationships" id="257" r:id="Re8651009a3d64439"/>
    <p:sldId xmlns:r="http://schemas.openxmlformats.org/officeDocument/2006/relationships" id="258" r:id="Rde5e710c318a4d35"/>
    <p:sldId xmlns:r="http://schemas.openxmlformats.org/officeDocument/2006/relationships" id="259" r:id="R2ba86016093143a5"/>
    <p:sldId xmlns:r="http://schemas.openxmlformats.org/officeDocument/2006/relationships" id="260" r:id="Rcab9d69809564aec"/>
    <p:sldId xmlns:r="http://schemas.openxmlformats.org/officeDocument/2006/relationships" id="261" r:id="R53a6041e60d34be6"/>
    <p:sldId xmlns:r="http://schemas.openxmlformats.org/officeDocument/2006/relationships" id="262" r:id="R827e815d0e8940c8"/>
    <p:sldId xmlns:r="http://schemas.openxmlformats.org/officeDocument/2006/relationships" id="263" r:id="R82ff064a8d034db8"/>
    <p:sldId xmlns:r="http://schemas.openxmlformats.org/officeDocument/2006/relationships" id="264" r:id="Ref02f862f44f4ace"/>
    <p:sldId xmlns:r="http://schemas.openxmlformats.org/officeDocument/2006/relationships" id="265" r:id="Ra31fbfcd0e994376"/>
    <p:sldId xmlns:r="http://schemas.openxmlformats.org/officeDocument/2006/relationships" id="266" r:id="R9b06545bad62419b"/>
    <p:sldId xmlns:r="http://schemas.openxmlformats.org/officeDocument/2006/relationships" id="267" r:id="Ra4b4eebbdd2340b1"/>
    <p:sldId xmlns:r="http://schemas.openxmlformats.org/officeDocument/2006/relationships" id="268" r:id="Ra41810a0e250466e"/>
    <p:sldId xmlns:r="http://schemas.openxmlformats.org/officeDocument/2006/relationships" id="269" r:id="R86897e0f88ac4fec"/>
    <p:sldId xmlns:r="http://schemas.openxmlformats.org/officeDocument/2006/relationships" id="270" r:id="Rac0fc4c8aa5b4315"/>
    <p:sldId xmlns:r="http://schemas.openxmlformats.org/officeDocument/2006/relationships" id="271" r:id="R3ae4480f2cc44d40"/>
    <p:sldId xmlns:r="http://schemas.openxmlformats.org/officeDocument/2006/relationships" id="272" r:id="Rbd67f156c2004f42"/>
    <p:sldId xmlns:r="http://schemas.openxmlformats.org/officeDocument/2006/relationships" id="273" r:id="R4f7017616f874549"/>
    <p:sldId xmlns:r="http://schemas.openxmlformats.org/officeDocument/2006/relationships" id="274" r:id="Reab5a4a5c5a44f04"/>
    <p:sldId xmlns:r="http://schemas.openxmlformats.org/officeDocument/2006/relationships" id="275" r:id="R98dca293ddad4aea"/>
    <p:sldId xmlns:r="http://schemas.openxmlformats.org/officeDocument/2006/relationships" id="276" r:id="Rd1efb1ca1bf34ec4"/>
    <p:sldId xmlns:r="http://schemas.openxmlformats.org/officeDocument/2006/relationships" id="277" r:id="R972be9bf85a44f4f"/>
    <p:sldId xmlns:r="http://schemas.openxmlformats.org/officeDocument/2006/relationships" id="278" r:id="Rb6d19c47b1f846f0"/>
    <p:sldId xmlns:r="http://schemas.openxmlformats.org/officeDocument/2006/relationships" id="279" r:id="Rd01553e7dd724786"/>
    <p:sldId xmlns:r="http://schemas.openxmlformats.org/officeDocument/2006/relationships" id="280" r:id="R5153017f8f404d06"/>
    <p:sldId xmlns:r="http://schemas.openxmlformats.org/officeDocument/2006/relationships" id="281" r:id="R75d405811f5a4833"/>
    <p:sldId xmlns:r="http://schemas.openxmlformats.org/officeDocument/2006/relationships" id="282" r:id="R220b14dcd4b44728"/>
    <p:sldId xmlns:r="http://schemas.openxmlformats.org/officeDocument/2006/relationships" id="283" r:id="R93ea43d1fdc744f8"/>
    <p:sldId xmlns:r="http://schemas.openxmlformats.org/officeDocument/2006/relationships" id="284" r:id="R491f9f88592840db"/>
    <p:sldId xmlns:r="http://schemas.openxmlformats.org/officeDocument/2006/relationships" id="285" r:id="R57537ce4f29f44d7"/>
    <p:sldId xmlns:r="http://schemas.openxmlformats.org/officeDocument/2006/relationships" id="286" r:id="Rcc2a89032c8648e6"/>
    <p:sldId xmlns:r="http://schemas.openxmlformats.org/officeDocument/2006/relationships" id="287" r:id="Re1a4db9394084b6c"/>
    <p:sldId xmlns:r="http://schemas.openxmlformats.org/officeDocument/2006/relationships" id="288" r:id="Reea2e20915c646f0"/>
    <p:sldId xmlns:r="http://schemas.openxmlformats.org/officeDocument/2006/relationships" id="289" r:id="Rdb231437bfad4d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459bc44b5b465e" /><Relationship Type="http://schemas.openxmlformats.org/officeDocument/2006/relationships/slideMaster" Target="/ppt/slideMasters/slideMaster1.xml" Id="Rd06a8886b8224b48" /><Relationship Type="http://schemas.openxmlformats.org/officeDocument/2006/relationships/notesMaster" Target="/ppt/notesMasters/notesMaster1.xml" Id="R7ec6c32256f946fe" /><Relationship Type="http://schemas.openxmlformats.org/officeDocument/2006/relationships/presProps" Target="/ppt/presProps.xml" Id="R7f390a4b31884143" /><Relationship Type="http://schemas.openxmlformats.org/officeDocument/2006/relationships/tableStyles" Target="/ppt/tableStyles.xml" Id="R5188f76e6b2f414b" /><Relationship Type="http://schemas.openxmlformats.org/officeDocument/2006/relationships/slide" Target="/ppt/slides/slide1.xml" Id="Ra6240224131d404e" /><Relationship Type="http://schemas.openxmlformats.org/officeDocument/2006/relationships/slide" Target="/ppt/slides/slide2.xml" Id="Re8651009a3d64439" /><Relationship Type="http://schemas.openxmlformats.org/officeDocument/2006/relationships/slide" Target="/ppt/slides/slide3.xml" Id="Rde5e710c318a4d35" /><Relationship Type="http://schemas.openxmlformats.org/officeDocument/2006/relationships/slide" Target="/ppt/slides/slide4.xml" Id="R2ba86016093143a5" /><Relationship Type="http://schemas.openxmlformats.org/officeDocument/2006/relationships/slide" Target="/ppt/slides/slide5.xml" Id="Rcab9d69809564aec" /><Relationship Type="http://schemas.openxmlformats.org/officeDocument/2006/relationships/slide" Target="/ppt/slides/slide6.xml" Id="R53a6041e60d34be6" /><Relationship Type="http://schemas.openxmlformats.org/officeDocument/2006/relationships/slide" Target="/ppt/slides/slide7.xml" Id="R827e815d0e8940c8" /><Relationship Type="http://schemas.openxmlformats.org/officeDocument/2006/relationships/slide" Target="/ppt/slides/slide8.xml" Id="R82ff064a8d034db8" /><Relationship Type="http://schemas.openxmlformats.org/officeDocument/2006/relationships/slide" Target="/ppt/slides/slide9.xml" Id="Ref02f862f44f4ace" /><Relationship Type="http://schemas.openxmlformats.org/officeDocument/2006/relationships/slide" Target="/ppt/slides/slide10.xml" Id="Ra31fbfcd0e994376" /><Relationship Type="http://schemas.openxmlformats.org/officeDocument/2006/relationships/slide" Target="/ppt/slides/slide11.xml" Id="R9b06545bad62419b" /><Relationship Type="http://schemas.openxmlformats.org/officeDocument/2006/relationships/slide" Target="/ppt/slides/slide12.xml" Id="Ra4b4eebbdd2340b1" /><Relationship Type="http://schemas.openxmlformats.org/officeDocument/2006/relationships/slide" Target="/ppt/slides/slide13.xml" Id="Ra41810a0e250466e" /><Relationship Type="http://schemas.openxmlformats.org/officeDocument/2006/relationships/slide" Target="/ppt/slides/slide14.xml" Id="R86897e0f88ac4fec" /><Relationship Type="http://schemas.openxmlformats.org/officeDocument/2006/relationships/slide" Target="/ppt/slides/slide15.xml" Id="Rac0fc4c8aa5b4315" /><Relationship Type="http://schemas.openxmlformats.org/officeDocument/2006/relationships/slide" Target="/ppt/slides/slide16.xml" Id="R3ae4480f2cc44d40" /><Relationship Type="http://schemas.openxmlformats.org/officeDocument/2006/relationships/slide" Target="/ppt/slides/slide17.xml" Id="Rbd67f156c2004f42" /><Relationship Type="http://schemas.openxmlformats.org/officeDocument/2006/relationships/slide" Target="/ppt/slides/slide18.xml" Id="R4f7017616f874549" /><Relationship Type="http://schemas.openxmlformats.org/officeDocument/2006/relationships/slide" Target="/ppt/slides/slide19.xml" Id="Reab5a4a5c5a44f04" /><Relationship Type="http://schemas.openxmlformats.org/officeDocument/2006/relationships/slide" Target="/ppt/slides/slide20.xml" Id="R98dca293ddad4aea" /><Relationship Type="http://schemas.openxmlformats.org/officeDocument/2006/relationships/slide" Target="/ppt/slides/slide21.xml" Id="Rd1efb1ca1bf34ec4" /><Relationship Type="http://schemas.openxmlformats.org/officeDocument/2006/relationships/slide" Target="/ppt/slides/slide22.xml" Id="R972be9bf85a44f4f" /><Relationship Type="http://schemas.openxmlformats.org/officeDocument/2006/relationships/slide" Target="/ppt/slides/slide23.xml" Id="Rb6d19c47b1f846f0" /><Relationship Type="http://schemas.openxmlformats.org/officeDocument/2006/relationships/slide" Target="/ppt/slides/slide24.xml" Id="Rd01553e7dd724786" /><Relationship Type="http://schemas.openxmlformats.org/officeDocument/2006/relationships/slide" Target="/ppt/slides/slide25.xml" Id="R5153017f8f404d06" /><Relationship Type="http://schemas.openxmlformats.org/officeDocument/2006/relationships/slide" Target="/ppt/slides/slide26.xml" Id="R75d405811f5a4833" /><Relationship Type="http://schemas.openxmlformats.org/officeDocument/2006/relationships/slide" Target="/ppt/slides/slide27.xml" Id="R220b14dcd4b44728" /><Relationship Type="http://schemas.openxmlformats.org/officeDocument/2006/relationships/slide" Target="/ppt/slides/slide28.xml" Id="R93ea43d1fdc744f8" /><Relationship Type="http://schemas.openxmlformats.org/officeDocument/2006/relationships/slide" Target="/ppt/slides/slide29.xml" Id="R491f9f88592840db" /><Relationship Type="http://schemas.openxmlformats.org/officeDocument/2006/relationships/slide" Target="/ppt/slides/slide30.xml" Id="R57537ce4f29f44d7" /><Relationship Type="http://schemas.openxmlformats.org/officeDocument/2006/relationships/slide" Target="/ppt/slides/slide31.xml" Id="Rcc2a89032c8648e6" /><Relationship Type="http://schemas.openxmlformats.org/officeDocument/2006/relationships/slide" Target="/ppt/slides/slide32.xml" Id="Re1a4db9394084b6c" /><Relationship Type="http://schemas.openxmlformats.org/officeDocument/2006/relationships/slide" Target="/ppt/slides/slide33.xml" Id="Reea2e20915c646f0" /><Relationship Type="http://schemas.openxmlformats.org/officeDocument/2006/relationships/slide" Target="/ppt/slides/slide34.xml" Id="Rdb231437bfad4d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d743f569ad40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ae51e0b2204b74" /><Relationship Type="http://schemas.openxmlformats.org/officeDocument/2006/relationships/notesMaster" Target="/ppt/notesMasters/notesMaster1.xml" Id="R90405e71c6c240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b655d04bbd423d" /><Relationship Type="http://schemas.openxmlformats.org/officeDocument/2006/relationships/notesMaster" Target="/ppt/notesMasters/notesMaster1.xml" Id="R7b3e49c758db4a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110397c3904f4c" /><Relationship Type="http://schemas.openxmlformats.org/officeDocument/2006/relationships/notesMaster" Target="/ppt/notesMasters/notesMaster1.xml" Id="R8efe4a72eb4540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2729886eb941bd" /><Relationship Type="http://schemas.openxmlformats.org/officeDocument/2006/relationships/notesMaster" Target="/ppt/notesMasters/notesMaster1.xml" Id="Rac36c7c45e0245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64fd40dcec408a" /><Relationship Type="http://schemas.openxmlformats.org/officeDocument/2006/relationships/notesMaster" Target="/ppt/notesMasters/notesMaster1.xml" Id="Ra566488daa7d47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2bd7de519545ad" /><Relationship Type="http://schemas.openxmlformats.org/officeDocument/2006/relationships/notesMaster" Target="/ppt/notesMasters/notesMaster1.xml" Id="Rf4f783133d674a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d3da0d86404a10" /><Relationship Type="http://schemas.openxmlformats.org/officeDocument/2006/relationships/notesMaster" Target="/ppt/notesMasters/notesMaster1.xml" Id="Re3251d0d1325419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5101da881a48c1" /><Relationship Type="http://schemas.openxmlformats.org/officeDocument/2006/relationships/notesMaster" Target="/ppt/notesMasters/notesMaster1.xml" Id="Rd2bbe459071744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7897ff984c479a" /><Relationship Type="http://schemas.openxmlformats.org/officeDocument/2006/relationships/notesMaster" Target="/ppt/notesMasters/notesMaster1.xml" Id="Rb83f220b59f646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6dc651e73fc40ae" /><Relationship Type="http://schemas.openxmlformats.org/officeDocument/2006/relationships/notesMaster" Target="/ppt/notesMasters/notesMaster1.xml" Id="Rcfd5720c48de4a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51fb299e824d0b" /><Relationship Type="http://schemas.openxmlformats.org/officeDocument/2006/relationships/notesMaster" Target="/ppt/notesMasters/notesMaster1.xml" Id="Rd298076cfeec4ae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1be49e0f2ea418e" /><Relationship Type="http://schemas.openxmlformats.org/officeDocument/2006/relationships/notesMaster" Target="/ppt/notesMasters/notesMaster1.xml" Id="Re308d342706c48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29f33d47c7d4795" /><Relationship Type="http://schemas.openxmlformats.org/officeDocument/2006/relationships/notesMaster" Target="/ppt/notesMasters/notesMaster1.xml" Id="R777e218e313b4b4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cd54734038a4e96" /><Relationship Type="http://schemas.openxmlformats.org/officeDocument/2006/relationships/notesMaster" Target="/ppt/notesMasters/notesMaster1.xml" Id="R7bc16519a2d54c1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cc272e5c0941f4" /><Relationship Type="http://schemas.openxmlformats.org/officeDocument/2006/relationships/notesMaster" Target="/ppt/notesMasters/notesMaster1.xml" Id="Reae08ff1159e462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70e29bea8f741fd" /><Relationship Type="http://schemas.openxmlformats.org/officeDocument/2006/relationships/notesMaster" Target="/ppt/notesMasters/notesMaster1.xml" Id="Rfe7ec9eed71f457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bc5f2b64d554999" /><Relationship Type="http://schemas.openxmlformats.org/officeDocument/2006/relationships/notesMaster" Target="/ppt/notesMasters/notesMaster1.xml" Id="R232e3eeb6a0740e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ef3971ef3434379" /><Relationship Type="http://schemas.openxmlformats.org/officeDocument/2006/relationships/notesMaster" Target="/ppt/notesMasters/notesMaster1.xml" Id="R0983e51b4908450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98a99beb6e7483a" /><Relationship Type="http://schemas.openxmlformats.org/officeDocument/2006/relationships/notesMaster" Target="/ppt/notesMasters/notesMaster1.xml" Id="R20731ba8200349b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c757fd7a6004e0d" /><Relationship Type="http://schemas.openxmlformats.org/officeDocument/2006/relationships/notesMaster" Target="/ppt/notesMasters/notesMaster1.xml" Id="R244742704bd7481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53da32988644f1c" /><Relationship Type="http://schemas.openxmlformats.org/officeDocument/2006/relationships/notesMaster" Target="/ppt/notesMasters/notesMaster1.xml" Id="R1db3a912511743f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5c3836799774581" /><Relationship Type="http://schemas.openxmlformats.org/officeDocument/2006/relationships/notesMaster" Target="/ppt/notesMasters/notesMaster1.xml" Id="Re24c43dc5e4f427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e4e7d4b8dc649df" /><Relationship Type="http://schemas.openxmlformats.org/officeDocument/2006/relationships/notesMaster" Target="/ppt/notesMasters/notesMaster1.xml" Id="R55bf2bd5a5db45b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6654e07142c4bdb" /><Relationship Type="http://schemas.openxmlformats.org/officeDocument/2006/relationships/notesMaster" Target="/ppt/notesMasters/notesMaster1.xml" Id="R25fbd5d2f6b843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c74594a19cf4b4d" /><Relationship Type="http://schemas.openxmlformats.org/officeDocument/2006/relationships/notesMaster" Target="/ppt/notesMasters/notesMaster1.xml" Id="R5d3bd1f66a2943f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f3f5b125f6149f0" /><Relationship Type="http://schemas.openxmlformats.org/officeDocument/2006/relationships/notesMaster" Target="/ppt/notesMasters/notesMaster1.xml" Id="R8e1c5d2661164ae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a9596eaa26a4a6f" /><Relationship Type="http://schemas.openxmlformats.org/officeDocument/2006/relationships/notesMaster" Target="/ppt/notesMasters/notesMaster1.xml" Id="R8307ab26185c4f9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7a2e95ee0f44614" /><Relationship Type="http://schemas.openxmlformats.org/officeDocument/2006/relationships/notesMaster" Target="/ppt/notesMasters/notesMaster1.xml" Id="Rda35f18dc19d4c0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a12de9efc684eee" /><Relationship Type="http://schemas.openxmlformats.org/officeDocument/2006/relationships/notesMaster" Target="/ppt/notesMasters/notesMaster1.xml" Id="Ra8d3e1a8c73f450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ec42af547014744" /><Relationship Type="http://schemas.openxmlformats.org/officeDocument/2006/relationships/notesMaster" Target="/ppt/notesMasters/notesMaster1.xml" Id="Rb3656b57267b4b10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18b78bf973445ab" /><Relationship Type="http://schemas.openxmlformats.org/officeDocument/2006/relationships/notesMaster" Target="/ppt/notesMasters/notesMaster1.xml" Id="R83170accddcc447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ba99997a81c4c12" /><Relationship Type="http://schemas.openxmlformats.org/officeDocument/2006/relationships/notesMaster" Target="/ppt/notesMasters/notesMaster1.xml" Id="R4507fcd5af4245c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d3e8c32938841d3" /><Relationship Type="http://schemas.openxmlformats.org/officeDocument/2006/relationships/notesMaster" Target="/ppt/notesMasters/notesMaster1.xml" Id="Ra289037b4382439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1095d8a21294240" /><Relationship Type="http://schemas.openxmlformats.org/officeDocument/2006/relationships/notesMaster" Target="/ppt/notesMasters/notesMaster1.xml" Id="Rc929da03d36044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renderer.js; main.cjs; поставка 0.1.36.</a:t>
            </a:r>
          </a:p>
          <a:p xmlns:a="http://schemas.openxmlformats.org/drawingml/2006/main">
            <a:r>
              <a:t>Изображение: ../../videos/nc-agentos-youtube/assets/ui/chat.png.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renderer.renderChat; compact-dialog.js; session-ui.js.</a:t>
            </a:r>
          </a:p>
          <a:p xmlns:a="http://schemas.openxmlformats.org/drawingml/2006/main">
            <a:r>
              <a:t>Изображение: presentation/tour/dialogue.png.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renderer.renderProjects; context.cjs.</a:t>
            </a:r>
          </a:p>
          <a:p xmlns:a="http://schemas.openxmlformats.org/drawingml/2006/main">
            <a:r>
              <a:t>Изображение: presentation/tour/projects.png.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catalog-ui.editAgent; user-catalog-ui.js; store.cjs.</a:t>
            </a:r>
          </a:p>
          <a:p xmlns:a="http://schemas.openxmlformats.org/drawingml/2006/main">
            <a:r>
              <a:t>Изображение: presentation/tour/agents.png.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catalog-ui.editAgent; execution-ui.js.</a:t>
            </a:r>
          </a:p>
          <a:p xmlns:a="http://schemas.openxmlformats.org/drawingml/2006/main">
            <a:r>
              <a:t>Изображение: presentation/tour/agent-profile.png.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models-ui.js; provider-groups.js; model-connections.cjs.</a:t>
            </a:r>
          </a:p>
          <a:p xmlns:a="http://schemas.openxmlformats.org/drawingml/2006/main">
            <a:r>
              <a:t>Изображение: presentation/tour/providers.png.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Названия в каталоге не подтверждают доступность модели или тарифа у провайдера.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model-connections.cjs; models-ui.js.</a:t>
            </a:r>
          </a:p>
          <a:p xmlns:a="http://schemas.openxmlformats.org/drawingml/2006/main">
            <a:r>
              <a:t>Изображение: presentation/tour/provider-form.png.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Доступность требует отдельной проверки ключа, endpoint и возможностей модели.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multi-model.cjs resolve/validate; multi-model-ui.js.</a:t>
            </a:r>
          </a:p>
          <a:p xmlns:a="http://schemas.openxmlformats.org/drawingml/2006/main">
            <a:r>
              <a:t>Изображение: ../../videos/nc-agentos-youtube/assets/ui/models-four.png.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Количество выбранных моделей не равно числу одновременных вызовов.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multi-model.cjs MODES.</a:t>
            </a:r>
          </a:p>
          <a:p xmlns:a="http://schemas.openxmlformats.org/drawingml/2006/main">
            <a:r>
              <a:t>Изображение: ../../videos/nc-agentos-youtube/assets/ui/orchestration-parallel.png.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Больше моделей не гарантирует более точный результат.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multi-model.cjs chain.</a:t>
            </a:r>
          </a:p>
          <a:p xmlns:a="http://schemas.openxmlformats.org/drawingml/2006/main">
            <a:r>
              <a:t>Изображение: ../../videos/nc-agentos-youtube/assets/ui/orchestration-chain.png.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Ошибки раннего этапа могут перейти дальше. Нужны критерии приёмки.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multi-model.cjs review.</a:t>
            </a:r>
          </a:p>
          <a:p xmlns:a="http://schemas.openxmlformats.org/drawingml/2006/main">
            <a:r>
              <a:t>Изображение: ../../videos/nc-agentos-youtube/assets/ui/orchestration-review.png.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Нужны минимум три модели. Проверка моделью дополняет тесты и экспертную оценку.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catalog.cjs THINKING; thinking-modes.cjs.</a:t>
            </a:r>
          </a:p>
          <a:p xmlns:a="http://schemas.openxmlformats.org/drawingml/2006/main">
            <a:r>
              <a:t>Изображение: presentation/tour/thinking-catalog.png.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Это инструкции. Они не управляют скрытыми рассуждениями модели.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thinking-modes.cjs; catalog.cjs.</a:t>
            </a:r>
          </a:p>
          <a:p xmlns:a="http://schemas.openxmlformats.org/drawingml/2006/main">
            <a:r>
              <a:t>Изображение: ../../videos/nc-agentos-youtube/assets/ui/thinking-research.png.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Предлагаемый сценарий. Источники, цитаты и научные выводы требуют проверки.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catalog.cjs THINKING.</a:t>
            </a:r>
          </a:p>
          <a:p xmlns:a="http://schemas.openxmlformats.org/drawingml/2006/main">
            <a:r>
              <a:t>Изображение: ../../videos/nc-agentos-youtube/assets/ui/thinking-triz.png.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CAD, CAE и другие отраслевые расчёты требуют отдельных инструментов.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thinking-modes.cjs upsert/prompt.</a:t>
            </a:r>
          </a:p>
          <a:p xmlns:a="http://schemas.openxmlformats.org/drawingml/2006/main">
            <a:r>
              <a:t>Изображение: presentation/tour/thinking-custom.png.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Для оценки улучшений нужны контрольные задачи и версии инструкций.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team-workflows.cjs; team-handlers.cjs.</a:t>
            </a:r>
          </a:p>
          <a:p xmlns:a="http://schemas.openxmlformats.org/drawingml/2006/main">
            <a:r>
              <a:t>Изображение: presentation/tour/teams.png.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Команда сотрудников и оркестр API-моделей настраиваются отдельно.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team-workflows-ui.js; team-handlers.cjs.</a:t>
            </a:r>
          </a:p>
          <a:p xmlns:a="http://schemas.openxmlformats.org/drawingml/2006/main">
            <a:r>
              <a:t>Изображение: presentation/tour/team-goal.png.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Участники готовят текст. Разрешённые действия выполняет руководитель.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context.cjs schedule; teamSchedule.</a:t>
            </a:r>
          </a:p>
          <a:p xmlns:a="http://schemas.openxmlformats.org/drawingml/2006/main">
            <a:r>
              <a:t>Изображение: presentation/tour/schedule-calendar.png.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Компьютер и ядро должны работать. Сон Windows приостанавливает выполнение.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team-handlers.cjs teamSchedule; schedule-view.js.</a:t>
            </a:r>
          </a:p>
          <a:p xmlns:a="http://schemas.openxmlformats.org/drawingml/2006/main">
            <a:r>
              <a:t>Изображение: presentation/tour/schedule-interval.png.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Запуск по таймеру не подтверждает автоматическое достижение конечной цели.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catalog-ui.renderMcpCatalog; mcp-probe.cjs.</a:t>
            </a:r>
          </a:p>
          <a:p xmlns:a="http://schemas.openxmlformats.org/drawingml/2006/main">
            <a:r>
              <a:t>Изображение: presentation/tour/plugins.png.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Наличие сервиса в каталоге не означает настроенный доступ.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main.mcp; context.cjs; mcp-probe.cjs.</a:t>
            </a:r>
          </a:p>
          <a:p xmlns:a="http://schemas.openxmlformats.org/drawingml/2006/main">
            <a:r>
              <a:t>Изображение: presentation/tour/mcp-form.png.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Конструктор кода MCP и безопасное хранение расширенных реквизитов требуют развития.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catalog-ui.renderSkillCatalog; skill-library.cjs.</a:t>
            </a:r>
          </a:p>
          <a:p xmlns:a="http://schemas.openxmlformats.org/drawingml/2006/main">
            <a:r>
              <a:t>Изображение: presentation/tour/skills.png.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Совместимость навыка зависит от доступных инструментов и среды исполнения.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main.skillCreate/importSkill; skill-library.cjs.</a:t>
            </a:r>
          </a:p>
          <a:p xmlns:a="http://schemas.openxmlformats.org/drawingml/2006/main">
            <a:r>
              <a:t>Изображение: presentation/tour/skill-form.png.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Для полезного навыка нужны критерии результата и проверка на примерах.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main.memory; context.importMemory.</a:t>
            </a:r>
          </a:p>
          <a:p xmlns:a="http://schemas.openxmlformats.org/drawingml/2006/main">
            <a:r>
              <a:t>Изображение: presentation/tour/memory.png.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Семантический поиск отключён. Полноценный RAG с цитатами требует доработки.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media-connections-ui.js; media-settings.cjs.</a:t>
            </a:r>
          </a:p>
          <a:p xmlns:a="http://schemas.openxmlformats.org/drawingml/2006/main">
            <a:r>
              <a:t>Изображение: presentation/tour/image-settings.png.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Нужны подходящие ключ, тариф и подтверждённая поддержка модели.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media-settings.cjs agentIds; media-connections-ui.js.</a:t>
            </a:r>
          </a:p>
          <a:p xmlns:a="http://schemas.openxmlformats.org/drawingml/2006/main">
            <a:r>
              <a:t>Изображение: presentation/tour/image-permissions.png.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На экране показана настройка доступа. Платная генерация не выполнялась.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video-settings.cjs; media-connections-ui.js.</a:t>
            </a:r>
          </a:p>
          <a:p xmlns:a="http://schemas.openxmlformats.org/drawingml/2006/main">
            <a:r>
              <a:t>Изображение: presentation/tour/video-settings.png.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Качество, стоимость и доступность зависят от выбранного сервиса.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media-ui.js; media-store.cjs.</a:t>
            </a:r>
          </a:p>
          <a:p xmlns:a="http://schemas.openxmlformats.org/drawingml/2006/main">
            <a:r>
              <a:t>Изображение: presentation/tour/media-library.png.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Локальная квота библиотеки 512 МиБ. Входные аудио и видео требуют отдельных адаптеров.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native-executors-ui.js; executor-registry.cjs.</a:t>
            </a:r>
          </a:p>
          <a:p xmlns:a="http://schemas.openxmlformats.org/drawingml/2006/main">
            <a:r>
              <a:t>Изображение: presentation/tour/executors.png.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Codex и Claude требуют отдельной проверки авторизации и реального выполнения.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renderer.renderSettings; main.cjs; budget.cjs.</a:t>
            </a:r>
          </a:p>
          <a:p xmlns:a="http://schemas.openxmlformats.org/drawingml/2006/main">
            <a:r>
              <a:t>Изображение: presentation/tour/settings.png.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Бюджет требует дальнейшей проверки учёта всех этапов оркестрации.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layout-controls.js; ux-shell.js.</a:t>
            </a:r>
          </a:p>
          <a:p xmlns:a="http://schemas.openxmlformats.org/drawingml/2006/main">
            <a:r>
              <a:t>Изображение: presentation/tour/layout-menu.png.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Предлагаемый сценарий на базе диалогов, команд и расписаний.</a:t>
            </a:r>
          </a:p>
          <a:p xmlns:a="http://schemas.openxmlformats.org/drawingml/2006/main">
            <a:r>
              <a:t>Изображение: presentation/tour/business.png.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Измерять время, ошибки, ручные правки и полную стоимость относительно базового способа.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NC-AgentOS_Full_Audit_2026-10-16.md; NC-AUD-01…20.</a:t>
            </a:r>
          </a:p>
          <a:p xmlns:a="http://schemas.openxmlformats.org/drawingml/2006/main">
            <a:r>
              <a:t>Изображение: ../../videos/nc-agentos-youtube/assets/ui/thinking-principles.png.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>Дообучение весов и автономный цикл самообучения не подтверждены.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Контакт предоставлен пользователем. Реальные окна платформы с демонстрационными данными..</a:t>
            </a:r>
          </a:p>
          <a:p xmlns:a="http://schemas.openxmlformats.org/drawingml/2006/main">
            <a:r>
              <a:t>Изображение: presentation/tour/workspace.png.</a:t>
            </a:r>
          </a:p>
          <a:p xmlns:a="http://schemas.openxmlformats.org/drawingml/2006/main">
            <a:r>
              <a:t>Настоящий renderer NC AgentOS 0.1.36. Изолированный демонстрационный профиль. Скриншот настроек не доказывает результат внешнего выполнения.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62bbd5212b4b3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7ad8e65eba434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b3abb3ebb54d6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9a4eba15e64d4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6ded300a3a48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c1b866001b4b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BE0DAF-5418-40F5-9950-5D8E724B88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2FDE204-06D0-4224-8AAF-8E74564EC7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159A730-1825-40E0-9E33-93B012CE55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26BBEB-77E9-41DE-8CEB-8245D30C30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1D4890B-5B06-4155-893D-B3A3A453E7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A94A827-F8A4-43D3-9CBA-39EB26DB50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51B2C7-6C0E-4DA8-926F-EE9ACAE2A9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F3A1C4C-5918-47CB-A62D-22E32E9D55F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18271B-6EE2-42F5-A88D-072982934C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2D4267B-5E18-45D7-9249-2E1046D3AB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7bd412a6af4569" /><Relationship Type="http://schemas.openxmlformats.org/officeDocument/2006/relationships/slideLayout" Target="/ppt/slideLayouts/slideLayout1.xml" Id="R104ea4a8234b4e51" /><Relationship Type="http://schemas.openxmlformats.org/officeDocument/2006/relationships/slideLayout" Target="/ppt/slideLayouts/slideLayout2.xml" Id="R1d17de73221449c9" /><Relationship Type="http://schemas.openxmlformats.org/officeDocument/2006/relationships/slideLayout" Target="/ppt/slideLayouts/slideLayout3.xml" Id="R1de6329ca80c4a72" /><Relationship Type="http://schemas.openxmlformats.org/officeDocument/2006/relationships/slideLayout" Target="/ppt/slideLayouts/slideLayout4.xml" Id="R9ada639222e34d93" /><Relationship Type="http://schemas.openxmlformats.org/officeDocument/2006/relationships/slideLayout" Target="/ppt/slideLayouts/slideLayout5.xml" Id="Rc12b2dace475450a" /><Relationship Type="http://schemas.openxmlformats.org/officeDocument/2006/relationships/slideLayout" Target="/ppt/slideLayouts/slideLayout6.xml" Id="Reca3e701804148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4ea4a8234b4e51"/>
    <p:sldLayoutId xmlns:r="http://schemas.openxmlformats.org/officeDocument/2006/relationships" id="2147483650" r:id="R1d17de73221449c9"/>
    <p:sldLayoutId xmlns:r="http://schemas.openxmlformats.org/officeDocument/2006/relationships" id="2147483651" r:id="R1de6329ca80c4a72"/>
    <p:sldLayoutId xmlns:r="http://schemas.openxmlformats.org/officeDocument/2006/relationships" id="2147483652" r:id="R9ada639222e34d93"/>
    <p:sldLayoutId xmlns:r="http://schemas.openxmlformats.org/officeDocument/2006/relationships" id="2147483653" r:id="Rc12b2dace475450a"/>
    <p:sldLayoutId xmlns:r="http://schemas.openxmlformats.org/officeDocument/2006/relationships" id="2147483654" r:id="Reca3e701804148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0d54287ee64a64" /><Relationship Type="http://schemas.openxmlformats.org/officeDocument/2006/relationships/image" Target="/ppt/media/image.png" Id="R4dc0b8c925e74ce1" /><Relationship Type="http://schemas.openxmlformats.org/officeDocument/2006/relationships/image" Target="/ppt/media/image2.png" Id="Red06d41842204e7a" /><Relationship Type="http://schemas.openxmlformats.org/officeDocument/2006/relationships/notesSlide" Target="/ppt/notesSlides/notesSlide1.xml" Id="R84b5a78699a94e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b6ae85dbaa44c8" /><Relationship Type="http://schemas.openxmlformats.org/officeDocument/2006/relationships/image" Target="/ppt/media/image3.png" Id="R79c35e5d8051481f" /><Relationship Type="http://schemas.openxmlformats.org/officeDocument/2006/relationships/image" Target="/ppt/media/image4.png" Id="Re513f8ba94fc4689" /><Relationship Type="http://schemas.openxmlformats.org/officeDocument/2006/relationships/notesSlide" Target="/ppt/notesSlides/notesSlide2.xml" Id="R73a32dd0d4ac40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432a1a2efd4620" /><Relationship Type="http://schemas.openxmlformats.org/officeDocument/2006/relationships/image" Target="/ppt/media/image5.png" Id="R7a592fb8cd504fa8" /><Relationship Type="http://schemas.openxmlformats.org/officeDocument/2006/relationships/image" Target="/ppt/media/image6.png" Id="Re63cd8f88d404eb8" /><Relationship Type="http://schemas.openxmlformats.org/officeDocument/2006/relationships/notesSlide" Target="/ppt/notesSlides/notesSlide3.xml" Id="R5927e5ba7e244e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60bf7e8f324311" /><Relationship Type="http://schemas.openxmlformats.org/officeDocument/2006/relationships/image" Target="/ppt/media/image7.png" Id="Rfda9af7b97064e1d" /><Relationship Type="http://schemas.openxmlformats.org/officeDocument/2006/relationships/image" Target="/ppt/media/image8.png" Id="R4c5b54b4d02046d8" /><Relationship Type="http://schemas.openxmlformats.org/officeDocument/2006/relationships/notesSlide" Target="/ppt/notesSlides/notesSlide4.xml" Id="Rd1327b39755346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65af2a07fa4ad8" /><Relationship Type="http://schemas.openxmlformats.org/officeDocument/2006/relationships/image" Target="/ppt/media/image9.png" Id="R84a42dcbaf724768" /><Relationship Type="http://schemas.openxmlformats.org/officeDocument/2006/relationships/image" Target="/ppt/media/image10.png" Id="R7c22b8925789403c" /><Relationship Type="http://schemas.openxmlformats.org/officeDocument/2006/relationships/notesSlide" Target="/ppt/notesSlides/notesSlide5.xml" Id="Rd4100e3657b143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ebf7c8415f4beb" /><Relationship Type="http://schemas.openxmlformats.org/officeDocument/2006/relationships/image" Target="/ppt/media/image11.png" Id="Rf5ee2f937ac14eb2" /><Relationship Type="http://schemas.openxmlformats.org/officeDocument/2006/relationships/image" Target="/ppt/media/image12.png" Id="R3b42b7f79f2041ea" /><Relationship Type="http://schemas.openxmlformats.org/officeDocument/2006/relationships/notesSlide" Target="/ppt/notesSlides/notesSlide6.xml" Id="R0f6fa3c6a4bb4b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0f058b51d441b1" /><Relationship Type="http://schemas.openxmlformats.org/officeDocument/2006/relationships/image" Target="/ppt/media/image13.png" Id="R578777dc6bd44a4a" /><Relationship Type="http://schemas.openxmlformats.org/officeDocument/2006/relationships/image" Target="/ppt/media/image14.png" Id="Rbe5ed77d7e2841a9" /><Relationship Type="http://schemas.openxmlformats.org/officeDocument/2006/relationships/notesSlide" Target="/ppt/notesSlides/notesSlide7.xml" Id="Rd88496bde4af4d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00ce50746b42d9" /><Relationship Type="http://schemas.openxmlformats.org/officeDocument/2006/relationships/image" Target="/ppt/media/image15.png" Id="R5000f0d05f6640ad" /><Relationship Type="http://schemas.openxmlformats.org/officeDocument/2006/relationships/image" Target="/ppt/media/image16.png" Id="Rf663e0faac2b4baf" /><Relationship Type="http://schemas.openxmlformats.org/officeDocument/2006/relationships/notesSlide" Target="/ppt/notesSlides/notesSlide8.xml" Id="R04f32f4d63d642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ca4451c08b48b9" /><Relationship Type="http://schemas.openxmlformats.org/officeDocument/2006/relationships/image" Target="/ppt/media/image17.png" Id="R5d1191ccf5c24fa1" /><Relationship Type="http://schemas.openxmlformats.org/officeDocument/2006/relationships/image" Target="/ppt/media/image18.png" Id="R7ecc2d14f5684e5c" /><Relationship Type="http://schemas.openxmlformats.org/officeDocument/2006/relationships/notesSlide" Target="/ppt/notesSlides/notesSlide9.xml" Id="Rf727a4ed13dd44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1ab5a7d26b4a2e" /><Relationship Type="http://schemas.openxmlformats.org/officeDocument/2006/relationships/image" Target="/ppt/media/image19.png" Id="R4d371edd71db4cf4" /><Relationship Type="http://schemas.openxmlformats.org/officeDocument/2006/relationships/image" Target="/ppt/media/image20.png" Id="R54054c42db9a41b6" /><Relationship Type="http://schemas.openxmlformats.org/officeDocument/2006/relationships/notesSlide" Target="/ppt/notesSlides/notesSlide10.xml" Id="R17bad9bb3b4f4f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641c935fff45ea" /><Relationship Type="http://schemas.openxmlformats.org/officeDocument/2006/relationships/image" Target="/ppt/media/image21.png" Id="R5c4b5e2d88b64fa2" /><Relationship Type="http://schemas.openxmlformats.org/officeDocument/2006/relationships/image" Target="/ppt/media/image22.png" Id="R6ea163ff1d134873" /><Relationship Type="http://schemas.openxmlformats.org/officeDocument/2006/relationships/notesSlide" Target="/ppt/notesSlides/notesSlide11.xml" Id="R5b64340a665f419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2e5d0acb994c8a" /><Relationship Type="http://schemas.openxmlformats.org/officeDocument/2006/relationships/image" Target="/ppt/media/image23.png" Id="R3d6aabf5f9dc4659" /><Relationship Type="http://schemas.openxmlformats.org/officeDocument/2006/relationships/image" Target="/ppt/media/image24.png" Id="R635943a72a3d4dde" /><Relationship Type="http://schemas.openxmlformats.org/officeDocument/2006/relationships/notesSlide" Target="/ppt/notesSlides/notesSlide12.xml" Id="R9261cbcc1c9e4b5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8cd99174634def" /><Relationship Type="http://schemas.openxmlformats.org/officeDocument/2006/relationships/image" Target="/ppt/media/image25.png" Id="R5d343e61a3734494" /><Relationship Type="http://schemas.openxmlformats.org/officeDocument/2006/relationships/image" Target="/ppt/media/image26.png" Id="R0789d7d06b134432" /><Relationship Type="http://schemas.openxmlformats.org/officeDocument/2006/relationships/notesSlide" Target="/ppt/notesSlides/notesSlide13.xml" Id="Rad5fa2afd49442f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0d0202a56d4c11" /><Relationship Type="http://schemas.openxmlformats.org/officeDocument/2006/relationships/image" Target="/ppt/media/image27.png" Id="Ra3350100e11a403d" /><Relationship Type="http://schemas.openxmlformats.org/officeDocument/2006/relationships/image" Target="/ppt/media/image28.png" Id="R7e9a9582136a41fb" /><Relationship Type="http://schemas.openxmlformats.org/officeDocument/2006/relationships/notesSlide" Target="/ppt/notesSlides/notesSlide14.xml" Id="Ra107edce9379495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745a1a983b4bae" /><Relationship Type="http://schemas.openxmlformats.org/officeDocument/2006/relationships/image" Target="/ppt/media/image29.png" Id="R779f9f669b8547d0" /><Relationship Type="http://schemas.openxmlformats.org/officeDocument/2006/relationships/image" Target="/ppt/media/image30.png" Id="R3ceb8b3c18fa45ca" /><Relationship Type="http://schemas.openxmlformats.org/officeDocument/2006/relationships/notesSlide" Target="/ppt/notesSlides/notesSlide15.xml" Id="R5f33879bd84d4af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7b189252314e57" /><Relationship Type="http://schemas.openxmlformats.org/officeDocument/2006/relationships/image" Target="/ppt/media/image31.png" Id="R02a8326485674f1d" /><Relationship Type="http://schemas.openxmlformats.org/officeDocument/2006/relationships/image" Target="/ppt/media/image32.png" Id="R2767e7639f6c4bd3" /><Relationship Type="http://schemas.openxmlformats.org/officeDocument/2006/relationships/notesSlide" Target="/ppt/notesSlides/notesSlide16.xml" Id="R54d76f1c35f24c0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c00e64c12d4a1a" /><Relationship Type="http://schemas.openxmlformats.org/officeDocument/2006/relationships/image" Target="/ppt/media/image33.png" Id="R3e750ff9522c4b6a" /><Relationship Type="http://schemas.openxmlformats.org/officeDocument/2006/relationships/image" Target="/ppt/media/image34.png" Id="R2e0d49129c0c4b28" /><Relationship Type="http://schemas.openxmlformats.org/officeDocument/2006/relationships/notesSlide" Target="/ppt/notesSlides/notesSlide17.xml" Id="Rb53c309a914d4f3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60883bbace4b7a" /><Relationship Type="http://schemas.openxmlformats.org/officeDocument/2006/relationships/image" Target="/ppt/media/image35.png" Id="R1e02c7ae38544150" /><Relationship Type="http://schemas.openxmlformats.org/officeDocument/2006/relationships/image" Target="/ppt/media/image36.png" Id="R58e46dbb19b040f4" /><Relationship Type="http://schemas.openxmlformats.org/officeDocument/2006/relationships/notesSlide" Target="/ppt/notesSlides/notesSlide18.xml" Id="R68e675fdd87c4a1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fc3bfdd0524efb" /><Relationship Type="http://schemas.openxmlformats.org/officeDocument/2006/relationships/image" Target="/ppt/media/image37.png" Id="R49ae7240ef23499a" /><Relationship Type="http://schemas.openxmlformats.org/officeDocument/2006/relationships/image" Target="/ppt/media/image38.png" Id="Re51da57b1c0544cd" /><Relationship Type="http://schemas.openxmlformats.org/officeDocument/2006/relationships/notesSlide" Target="/ppt/notesSlides/notesSlide19.xml" Id="Rca51d51995bd44d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3318c44d4d4ddc" /><Relationship Type="http://schemas.openxmlformats.org/officeDocument/2006/relationships/image" Target="/ppt/media/image39.png" Id="R44f9f4d4da444526" /><Relationship Type="http://schemas.openxmlformats.org/officeDocument/2006/relationships/image" Target="/ppt/media/image40.png" Id="R7a34a115483b4b18" /><Relationship Type="http://schemas.openxmlformats.org/officeDocument/2006/relationships/notesSlide" Target="/ppt/notesSlides/notesSlide20.xml" Id="R9ac906fd2c534ad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e4f56ec1ae4c99" /><Relationship Type="http://schemas.openxmlformats.org/officeDocument/2006/relationships/image" Target="/ppt/media/image41.png" Id="R73fb650500004277" /><Relationship Type="http://schemas.openxmlformats.org/officeDocument/2006/relationships/image" Target="/ppt/media/image42.png" Id="Raf0134510c6e465b" /><Relationship Type="http://schemas.openxmlformats.org/officeDocument/2006/relationships/notesSlide" Target="/ppt/notesSlides/notesSlide21.xml" Id="Rf0b5e462bc5947e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1063c54e3744b0" /><Relationship Type="http://schemas.openxmlformats.org/officeDocument/2006/relationships/image" Target="/ppt/media/image43.png" Id="Rb3310ebd1d4b447f" /><Relationship Type="http://schemas.openxmlformats.org/officeDocument/2006/relationships/image" Target="/ppt/media/image44.png" Id="Rd579edbdf66b4f90" /><Relationship Type="http://schemas.openxmlformats.org/officeDocument/2006/relationships/notesSlide" Target="/ppt/notesSlides/notesSlide22.xml" Id="R5b54ef5605694f1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6f42e42f694eef" /><Relationship Type="http://schemas.openxmlformats.org/officeDocument/2006/relationships/image" Target="/ppt/media/image45.png" Id="R65a179a093db4ff6" /><Relationship Type="http://schemas.openxmlformats.org/officeDocument/2006/relationships/image" Target="/ppt/media/image46.png" Id="R2d98b2edb4624d4e" /><Relationship Type="http://schemas.openxmlformats.org/officeDocument/2006/relationships/notesSlide" Target="/ppt/notesSlides/notesSlide23.xml" Id="R61ddf2efcadd462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cdba468d31454f" /><Relationship Type="http://schemas.openxmlformats.org/officeDocument/2006/relationships/image" Target="/ppt/media/image47.png" Id="R9877c6fd337940e4" /><Relationship Type="http://schemas.openxmlformats.org/officeDocument/2006/relationships/image" Target="/ppt/media/image48.png" Id="R6bc9119ff2fc456c" /><Relationship Type="http://schemas.openxmlformats.org/officeDocument/2006/relationships/notesSlide" Target="/ppt/notesSlides/notesSlide24.xml" Id="R920ed1b72b964ab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987b19d79a482a" /><Relationship Type="http://schemas.openxmlformats.org/officeDocument/2006/relationships/image" Target="/ppt/media/image49.png" Id="R2a075e12f5a74afa" /><Relationship Type="http://schemas.openxmlformats.org/officeDocument/2006/relationships/image" Target="/ppt/media/image50.png" Id="R42e88ce778514aab" /><Relationship Type="http://schemas.openxmlformats.org/officeDocument/2006/relationships/notesSlide" Target="/ppt/notesSlides/notesSlide25.xml" Id="R3d598926c5a84b2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02687648cd4127" /><Relationship Type="http://schemas.openxmlformats.org/officeDocument/2006/relationships/image" Target="/ppt/media/image51.png" Id="Re711e329e24d4f11" /><Relationship Type="http://schemas.openxmlformats.org/officeDocument/2006/relationships/image" Target="/ppt/media/image52.png" Id="R96332a987cb74bf6" /><Relationship Type="http://schemas.openxmlformats.org/officeDocument/2006/relationships/notesSlide" Target="/ppt/notesSlides/notesSlide26.xml" Id="R09d12fbcebda43c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70e0cb35a04da9" /><Relationship Type="http://schemas.openxmlformats.org/officeDocument/2006/relationships/image" Target="/ppt/media/image53.png" Id="Rf47f0ad338f043d1" /><Relationship Type="http://schemas.openxmlformats.org/officeDocument/2006/relationships/image" Target="/ppt/media/image54.png" Id="Rba56b8830cbe4106" /><Relationship Type="http://schemas.openxmlformats.org/officeDocument/2006/relationships/notesSlide" Target="/ppt/notesSlides/notesSlide27.xml" Id="Readf4d9bb1204be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27c654bc744377" /><Relationship Type="http://schemas.openxmlformats.org/officeDocument/2006/relationships/image" Target="/ppt/media/image55.png" Id="Rf0ec10119d084ba8" /><Relationship Type="http://schemas.openxmlformats.org/officeDocument/2006/relationships/image" Target="/ppt/media/image56.png" Id="R4dd0a9c2e8bf48b9" /><Relationship Type="http://schemas.openxmlformats.org/officeDocument/2006/relationships/notesSlide" Target="/ppt/notesSlides/notesSlide28.xml" Id="R4c95b75c2bb9458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6326ba205f4cae" /><Relationship Type="http://schemas.openxmlformats.org/officeDocument/2006/relationships/image" Target="/ppt/media/image57.png" Id="Rb8f18431f9e14c4d" /><Relationship Type="http://schemas.openxmlformats.org/officeDocument/2006/relationships/image" Target="/ppt/media/image58.png" Id="R410ae8917a224145" /><Relationship Type="http://schemas.openxmlformats.org/officeDocument/2006/relationships/notesSlide" Target="/ppt/notesSlides/notesSlide29.xml" Id="R5817fbcd6a17412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e5ec74151748da" /><Relationship Type="http://schemas.openxmlformats.org/officeDocument/2006/relationships/image" Target="/ppt/media/image59.png" Id="Rf97fc55303af42ea" /><Relationship Type="http://schemas.openxmlformats.org/officeDocument/2006/relationships/image" Target="/ppt/media/image60.png" Id="R7b3413e035aa4039" /><Relationship Type="http://schemas.openxmlformats.org/officeDocument/2006/relationships/notesSlide" Target="/ppt/notesSlides/notesSlide30.xml" Id="Ra824823cf2df495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13be5a345e4171" /><Relationship Type="http://schemas.openxmlformats.org/officeDocument/2006/relationships/image" Target="/ppt/media/image61.png" Id="Rc57bd8b0b8354cbe" /><Relationship Type="http://schemas.openxmlformats.org/officeDocument/2006/relationships/image" Target="/ppt/media/image62.png" Id="Ref699e6fe8454ab1" /><Relationship Type="http://schemas.openxmlformats.org/officeDocument/2006/relationships/notesSlide" Target="/ppt/notesSlides/notesSlide31.xml" Id="R15c022a93f71444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5dc6aadc2a4207" /><Relationship Type="http://schemas.openxmlformats.org/officeDocument/2006/relationships/image" Target="/ppt/media/image63.png" Id="R690a1f31980044fb" /><Relationship Type="http://schemas.openxmlformats.org/officeDocument/2006/relationships/image" Target="/ppt/media/image64.png" Id="R7ade1f8c8c7446c5" /><Relationship Type="http://schemas.openxmlformats.org/officeDocument/2006/relationships/notesSlide" Target="/ppt/notesSlides/notesSlide32.xml" Id="R341ffcbcf024456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c5108e7de947ca" /><Relationship Type="http://schemas.openxmlformats.org/officeDocument/2006/relationships/image" Target="/ppt/media/image65.png" Id="R4c96c2376ddf4b9a" /><Relationship Type="http://schemas.openxmlformats.org/officeDocument/2006/relationships/image" Target="/ppt/media/image66.png" Id="Re2519eb6361d4ef8" /><Relationship Type="http://schemas.openxmlformats.org/officeDocument/2006/relationships/notesSlide" Target="/ppt/notesSlides/notesSlide33.xml" Id="R01491a2b77244e5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5118df03ce40d7" /><Relationship Type="http://schemas.openxmlformats.org/officeDocument/2006/relationships/image" Target="/ppt/media/image67.png" Id="Rca14cd0894cb40e6" /><Relationship Type="http://schemas.openxmlformats.org/officeDocument/2006/relationships/image" Target="/ppt/media/image68.png" Id="Rbbea534ccffe4e6b" /><Relationship Type="http://schemas.openxmlformats.org/officeDocument/2006/relationships/notesSlide" Target="/ppt/notesSlides/notesSlide34.xml" Id="Re8152c6891e04b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3A083A-9D67-4446-8740-F533C4D1F3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0b8c925e74ce1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62FE70D1-240A-420D-8678-DC3DAE92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92FA7B5-09F7-4EC6-92F1-796A0CD6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01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BE694E6-7C0D-4D17-AFA9-AD3E23A9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04875"/>
            <a:ext cx="5334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NC AgentOS</a:t>
            </a:r>
          </a:p>
        </p:txBody>
      </p:sp>
      <p:sp>
        <p:nvSpPr>
          <p:cNvPr id="5" name="definition">
            <a:extLst xmlns:a="http://schemas.openxmlformats.org/drawingml/2006/main">
              <a:ext uri="{FF2B5EF4-FFF2-40B4-BE49-F238E27FC236}">
                <a16:creationId xmlns:a16="http://schemas.microsoft.com/office/drawing/2014/main" id="{0428AF5F-D9AB-4DE5-AA2F-3D9072A4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000125"/>
            <a:ext cx="5238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Универсальная автономная</a:t>
            </a:r>
          </a:p>
          <a:p xmlns:a="http://schemas.openxmlformats.org/drawingml/2006/main">
            <a:pPr algn="l">
              <a:defRPr sz="21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21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мультиагентная платформа</a:t>
            </a:r>
          </a:p>
        </p:txBody>
      </p:sp>
      <p:sp>
        <p:nvSpPr>
          <p:cNvPr id="6" name="purpose">
            <a:extLst xmlns:a="http://schemas.openxmlformats.org/drawingml/2006/main">
              <a:ext uri="{FF2B5EF4-FFF2-40B4-BE49-F238E27FC236}">
                <a16:creationId xmlns:a16="http://schemas.microsoft.com/office/drawing/2014/main" id="{3707A8B9-F6B2-4A73-9215-4C68AC23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524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Бизнес-процессы, научные исследования</a:t>
            </a:r>
          </a:p>
          <a:p xmlns:a="http://schemas.openxmlformats.org/drawingml/2006/main">
            <a:pPr algn="l">
              <a:defRPr sz="18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и ИИ-инжиниринг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20A42-7C83-4B3B-833E-22A2191536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06d41842204e7a"/>
          <a:stretch xmlns:a="http://schemas.openxmlformats.org/drawingml/2006/main"/>
        </p:blipFill>
        <p:spPr>
          <a:xfrm xmlns:a="http://schemas.openxmlformats.org/drawingml/2006/main">
            <a:off x="2624667" y="2428875"/>
            <a:ext cx="6942667" cy="3905250"/>
          </a:xfrm>
          <a:prstGeom xmlns:a="http://schemas.openxmlformats.org/drawingml/2006/main" prst="rect">
            <a:avLst/>
          </a:prstGeom>
        </p:spPr>
      </p:pic>
      <p:sp>
        <p:nvSpPr>
          <p:cNvPr id="8" name="caption">
            <a:extLst xmlns:a="http://schemas.openxmlformats.org/drawingml/2006/main">
              <a:ext uri="{FF2B5EF4-FFF2-40B4-BE49-F238E27FC236}">
                <a16:creationId xmlns:a16="http://schemas.microsoft.com/office/drawing/2014/main" id="{E2A9F5DB-ED7D-4709-BDB2-44FB2C43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96050"/>
            <a:ext cx="1076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Настольная платформа для Windows. Реальный интерфейс, демонстрационные данные.</a:t>
            </a:r>
          </a:p>
        </p:txBody>
      </p:sp>
    </p:spTree>
    <p:extLst>
      <p:ext uri="{BB962C8B-B14F-4D97-AF65-F5344CB8AC3E}">
        <p14:creationId xmlns:p14="http://schemas.microsoft.com/office/powerpoint/2010/main" val="17643316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BBBCD3-7EBA-49F6-9572-72035C37CC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35e5d8051481f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4849A5B7-0275-4F11-B46E-8D9989A2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B0E69FE-9C65-4944-879A-831340EA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02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C74B064-3686-48E7-B08C-299CF0C4B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Диалог как рабочее место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6FD215A-537C-4177-BB1D-9B18C76F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Задача получает сотрудника, проект и нужный контекст.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27C5F892-A5E1-4015-9A92-6CEAC3148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Единая постановка задачи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6AAF32C7-2574-41C9-B3BD-BAB7CAD4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Выбор агента и проекта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139ECD00-D917-41AA-8317-67F376B2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Материалы и параметры выполнения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421BCB-12CE-4774-A6E1-679391114D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3f8ba94fc4689"/>
          <a:stretch xmlns:a="http://schemas.openxmlformats.org/drawingml/2006/main"/>
        </p:blipFill>
        <p:spPr>
          <a:xfrm xmlns:a="http://schemas.openxmlformats.org/drawingml/2006/main">
            <a:off x="4277254" y="1838325"/>
            <a:ext cx="7399867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8DB35C5C-F7A5-436D-B780-460FEBD7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Диалог: поле задачи и панель управления.</a:t>
            </a:r>
          </a:p>
        </p:txBody>
      </p:sp>
    </p:spTree>
    <p:extLst>
      <p:ext uri="{BB962C8B-B14F-4D97-AF65-F5344CB8AC3E}">
        <p14:creationId xmlns:p14="http://schemas.microsoft.com/office/powerpoint/2010/main" val="3194600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08AF6C-798A-430E-B9D7-D4EB8E1CCB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592fb8cd504fa8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539987F-6A63-4C8E-947D-D650D449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08715C8-E0AE-463A-AA02-B347C7F3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03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257D0C3-0398-418D-8113-548F3AFE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Проекты и рабочие области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B505C1E5-264C-44AA-8CB5-1DF6C8630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Материалы и диалоги связаны с выбранным проектом.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3AF7A3E9-3D74-4D99-98BE-EEEBA34CA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Рабочие папки и Git-проекты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4B3D0FAF-5D61-452B-9763-104E8685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Назначение проекта диалогу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31178BF4-BF8B-4E1E-AAE2-B871CF0F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Открытие файлов и контекста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088087-E8DD-4626-8AC7-64E97771B9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cd8f88d404eb8"/>
          <a:stretch xmlns:a="http://schemas.openxmlformats.org/drawingml/2006/main"/>
        </p:blipFill>
        <p:spPr>
          <a:xfrm xmlns:a="http://schemas.openxmlformats.org/drawingml/2006/main">
            <a:off x="4277254" y="1838325"/>
            <a:ext cx="7399867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EB85172D-2F6D-4581-9BA1-DF18EFE0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Страница проектов с демонстрационными рабочими папками.</a:t>
            </a:r>
          </a:p>
        </p:txBody>
      </p:sp>
    </p:spTree>
    <p:extLst>
      <p:ext uri="{BB962C8B-B14F-4D97-AF65-F5344CB8AC3E}">
        <p14:creationId xmlns:p14="http://schemas.microsoft.com/office/powerpoint/2010/main" val="767019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95555A-1AB4-42DE-8B04-F8FEDE2B01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a9af7b97064e1d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E206B26-5D2E-4ED0-9403-CF32E727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EF8570C-750F-4F26-8C8B-F091FF3BB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04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9A76D12-D168-4CCF-814F-D5DCCA2A9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Сотрудники с разными ролями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586DB56E-B904-4950-829E-1E233140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Состав команды можно подобрать под класс задачи.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AC14AD92-9957-4859-8122-4A2E78F7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Агенты и ассистенты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FC0F5C1C-A679-474F-AA6F-C4644331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Категории, поиск и фильтры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56801DB2-E6D2-4ECA-93C3-F393331D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Изменение и архив карточек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4F2B79-4679-44CC-8197-F436C756DC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b54b4d02046d8"/>
          <a:stretch xmlns:a="http://schemas.openxmlformats.org/drawingml/2006/main"/>
        </p:blipFill>
        <p:spPr>
          <a:xfrm xmlns:a="http://schemas.openxmlformats.org/drawingml/2006/main">
            <a:off x="4277254" y="1838325"/>
            <a:ext cx="7399867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81A1C2DD-676F-4104-92A5-AF81FD94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Каталог сотрудников: координатор, аналитик и другие роли.</a:t>
            </a:r>
          </a:p>
        </p:txBody>
      </p:sp>
    </p:spTree>
    <p:extLst>
      <p:ext uri="{BB962C8B-B14F-4D97-AF65-F5344CB8AC3E}">
        <p14:creationId xmlns:p14="http://schemas.microsoft.com/office/powerpoint/2010/main" val="9895588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411565-DA50-4004-BB7C-3B590EBE98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a42dcbaf724768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D2AB75B7-D0C0-4A64-B7E6-04008D6A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6A3B2E7-CAFF-4207-9E8D-5BAA4C4E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05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6E4A783-EC2C-4952-982E-E2AB1B7A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Настройка отдельного агента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0FBD16E-A208-40CB-888E-91E96CEBC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Инструкции определяют его роль и границы работы.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ED1FC54F-7BE9-40C5-80A2-F078A814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Название, роль и инструкции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F326357E-12DF-4E3D-B399-E77367BA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Исполнитель и модели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E70AACD7-530F-4CF3-A478-3F661C6FD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Навыки, MCP и метод работы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88E67B-A93B-4B8C-826B-898F209533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22b8925789403c"/>
          <a:stretch xmlns:a="http://schemas.openxmlformats.org/drawingml/2006/main"/>
        </p:blipFill>
        <p:spPr>
          <a:xfrm xmlns:a="http://schemas.openxmlformats.org/drawingml/2006/main">
            <a:off x="7628226" y="1685925"/>
            <a:ext cx="2679123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15353F63-A693-4115-883D-6D014641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Карточка агента. Видна верхняя часть длинной формы.</a:t>
            </a:r>
          </a:p>
        </p:txBody>
      </p:sp>
    </p:spTree>
    <p:extLst>
      <p:ext uri="{BB962C8B-B14F-4D97-AF65-F5344CB8AC3E}">
        <p14:creationId xmlns:p14="http://schemas.microsoft.com/office/powerpoint/2010/main" val="12963066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0D7EBD-9FE7-4031-BF3E-C4CEC14CF4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ee2f937ac14eb2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EFB13D92-B865-4973-8EF8-E2CB3DEE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A51F992-4661-402A-B8EE-C379D77A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06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9C2B4CD-863B-438D-B35B-3D9326ED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Провайдеры и каталоги моделей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53A5E4E3-65DA-4700-B727-1C6A1BBB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Прямые API, посредники и локальные сервисы доступны в одной системе подключений.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1DA98E82-4144-4C24-8BBF-831DBE7D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Группировка по провайдерам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521839C6-540D-4A1D-9D78-6242FDA8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Поиск и сворачивание моделей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24E0E045-1804-46C3-8DD8-F2B092EF8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Выбор модели по умолчанию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BEF8A9-0574-44B3-998F-127C10A175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42b7f79f2041ea"/>
          <a:stretch xmlns:a="http://schemas.openxmlformats.org/drawingml/2006/main"/>
        </p:blipFill>
        <p:spPr>
          <a:xfrm xmlns:a="http://schemas.openxmlformats.org/drawingml/2006/main">
            <a:off x="5150850" y="1838325"/>
            <a:ext cx="5652676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6F4407BA-C646-4D50-B4C5-57951ACB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Подключения API и настройки медиамоделей.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CA37E733-9674-4404-829D-71464D24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Названия в каталоге не подтверждают доступность модели или тарифа у провайдера.</a:t>
            </a:r>
          </a:p>
        </p:txBody>
      </p:sp>
    </p:spTree>
    <p:extLst>
      <p:ext uri="{BB962C8B-B14F-4D97-AF65-F5344CB8AC3E}">
        <p14:creationId xmlns:p14="http://schemas.microsoft.com/office/powerpoint/2010/main" val="6120395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A37CE0-808F-4843-A127-578F3717DE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8777dc6bd44a4a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87CED59E-780E-47BF-B997-447F3F71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65297C7-A667-45D5-A8C8-369CB98D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07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1D78D7B-A080-4655-B408-FF61B7DD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Форма нового подключения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DE95C28-7C1E-404E-9AB1-7FC956CF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Реквизиты модели и API задаются явно.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FA69A53F-DCE4-4282-8FC0-5CF520A43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Провайдер, Model ID и название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2ED4A855-9FAF-43A4-B14B-32200877D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Протокол и Base URL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16C71E54-8412-49D9-8705-BCC3C77E8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Ключ, контекст и предел ответа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5CF0A0-82EE-43A7-8781-BDA472F6DC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ed77d7e2841a9"/>
          <a:stretch xmlns:a="http://schemas.openxmlformats.org/drawingml/2006/main"/>
        </p:blipFill>
        <p:spPr>
          <a:xfrm xmlns:a="http://schemas.openxmlformats.org/drawingml/2006/main">
            <a:off x="7273499" y="1685925"/>
            <a:ext cx="3388577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337D70C3-922A-4D68-8315-D11CCBA6C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Добавление прямого провайдера или посредника.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8F0B3FB5-BBD6-45D3-9C8D-C7D50A19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Доступность требует отдельной проверки ключа, endpoint и возможностей модели.</a:t>
            </a:r>
          </a:p>
        </p:txBody>
      </p:sp>
    </p:spTree>
    <p:extLst>
      <p:ext uri="{BB962C8B-B14F-4D97-AF65-F5344CB8AC3E}">
        <p14:creationId xmlns:p14="http://schemas.microsoft.com/office/powerpoint/2010/main" val="4459755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A713C-CCB4-4622-8D54-43A87FB8AE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0f0d05f6640ad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13E3C4C-B1AA-4F91-B64D-814B121AF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AE08BCD-EDF9-4E1F-BA34-A58A376B0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08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45AB491-F300-4500-8874-8CD6F2CA1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Несколько моделей у агента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A92E570B-7F57-4A7E-9E1D-8BE5EE08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Выбранные модели образуют настраиваемый состав.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23679632-08B4-4549-AF44-BDBB58A0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Любое число доступных моделей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1F045FCC-80B5-4D02-A1B0-A411D17A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Порядок участников и координатор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4E28A60C-A135-46B1-9D0E-069F7BED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Наследование настроек в диалоге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A80462-7F85-41EE-BAAE-7D5A025DD9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3e0faac2b4baf"/>
          <a:stretch xmlns:a="http://schemas.openxmlformats.org/drawingml/2006/main"/>
        </p:blipFill>
        <p:spPr>
          <a:xfrm xmlns:a="http://schemas.openxmlformats.org/drawingml/2006/main">
            <a:off x="7611801" y="1685925"/>
            <a:ext cx="2711974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E6804767-BBCC-4DEA-BA9A-046228CB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Модели отмечаются галочками в настройках сотрудника.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46AE0363-4BDD-4F41-939B-20C91182B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Количество выбранных моделей не равно числу одновременных вызовов.</a:t>
            </a:r>
          </a:p>
        </p:txBody>
      </p:sp>
    </p:spTree>
    <p:extLst>
      <p:ext uri="{BB962C8B-B14F-4D97-AF65-F5344CB8AC3E}">
        <p14:creationId xmlns:p14="http://schemas.microsoft.com/office/powerpoint/2010/main" val="15113499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A525C9-AFE2-4866-B0CF-89AE3CF59E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191ccf5c24fa1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B560C2A8-1032-4320-AF6D-CA1485AC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6049A22-244C-4C1B-9CC7-D067782B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09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C9CA4F0-30CD-4ABE-A1F3-464C2806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Шесть режимов оркестрации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38110B2-BE15-48B7-86E5-755C006E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Режим задаёт порядок подготовки и объединения ответов.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3F55DE96-8658-498A-89C9-136B426A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Параллельно и последовательная цепочка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5EA4ABD3-A3FE-4830-824B-E4FD734A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Автор, критик и редактор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7151B5AA-D138-4BCB-B789-FFB6E5F5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Голосование, маршрутизация и резерв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F685C-E15B-4E01-9F8F-A6AE46A8B0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c2d14f5684e5c"/>
          <a:stretch xmlns:a="http://schemas.openxmlformats.org/drawingml/2006/main"/>
        </p:blipFill>
        <p:spPr>
          <a:xfrm xmlns:a="http://schemas.openxmlformats.org/drawingml/2006/main">
            <a:off x="7611801" y="1685925"/>
            <a:ext cx="2711974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C1A5D7C9-DD90-4201-A726-64521FB5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Режим выполнения и координатор выбираются отдельно.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C5C5BB62-CE65-4F9E-ABF9-579D8ED7A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Больше моделей не гарантирует более точный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20124642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A45BC1-F93C-4075-9ACD-18909A161D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371edd71db4cf4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DE1400E9-9CC5-4EF8-94DE-F7CF6ED3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316B41C-5358-4531-926D-0F16FEA84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10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A3EB66B-5B37-4621-85B0-B28A681A9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Последовательная цепочка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9AC17AA9-0181-4D91-A981-BBC895ED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Следующий участник получает материалы предыдущего этапа.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123D2E9A-1084-4C8F-B333-B22C2C1B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Развитие промежуточного решения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9CB4D214-03B2-467D-A414-6D31DE8C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Роли по этапам подготовки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C30FC3CD-5B83-41A3-B1B9-63AA2982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Проверка переходящего контекста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C54789-C774-4035-A433-4EE17C58EF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54c42db9a41b6"/>
          <a:stretch xmlns:a="http://schemas.openxmlformats.org/drawingml/2006/main"/>
        </p:blipFill>
        <p:spPr>
          <a:xfrm xmlns:a="http://schemas.openxmlformats.org/drawingml/2006/main">
            <a:off x="7611801" y="1685925"/>
            <a:ext cx="2711974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1C1C3D0F-D714-4458-BC4A-0CEA4093E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Выбор последовательной цепочки в карточке агента.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0FBD6935-F08E-4F27-8F11-6CA5B4AB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Ошибки раннего этапа могут перейти дальше. Нужны критерии приёмки.</a:t>
            </a:r>
          </a:p>
        </p:txBody>
      </p:sp>
    </p:spTree>
    <p:extLst>
      <p:ext uri="{BB962C8B-B14F-4D97-AF65-F5344CB8AC3E}">
        <p14:creationId xmlns:p14="http://schemas.microsoft.com/office/powerpoint/2010/main" val="2269200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83A50F-1370-47CA-8E40-3225E189A7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4b5e2d88b64fa2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5E35778D-EF41-4D73-A606-8C1B0DF8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CC7EDDF-BC3D-470C-8D68-E911B053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11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3BE9AF0-C98A-4A03-BDE5-0E9E1ED5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Автор, критик и редактор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B908CECC-A2FB-43AD-BB06-051BED57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Подготовка и проверка распределяются между моделями.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E725BFF0-9F12-4025-AA57-2C14EBA2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Автор создаёт первый материал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B6453E0D-BC2D-49FD-85A3-7A2B22C4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Критик ищет ошибки и пробелы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299F4DDC-29BB-47CA-AD8D-A171879A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Редактор готовит общий итог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28CC8-DB3A-45E6-8286-4E95A1B2CE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163ff1d134873"/>
          <a:stretch xmlns:a="http://schemas.openxmlformats.org/drawingml/2006/main"/>
        </p:blipFill>
        <p:spPr>
          <a:xfrm xmlns:a="http://schemas.openxmlformats.org/drawingml/2006/main">
            <a:off x="7611801" y="1685925"/>
            <a:ext cx="2711974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61860A8F-A015-486C-85EE-EC700D020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Режим проверки с несколькими участниками.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DB83E998-6209-4BD9-AC41-00431B14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Нужны минимум три модели. Проверка моделью дополняет тесты и экспертную оценку.</a:t>
            </a:r>
          </a:p>
        </p:txBody>
      </p:sp>
    </p:spTree>
    <p:extLst>
      <p:ext uri="{BB962C8B-B14F-4D97-AF65-F5344CB8AC3E}">
        <p14:creationId xmlns:p14="http://schemas.microsoft.com/office/powerpoint/2010/main" val="170125343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B82884-E253-488C-BB5A-F238B0AFD1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6aabf5f9dc4659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53963AE1-5308-4F71-A875-2470F362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41293FD-2354-460E-91D0-22F1F8CEF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12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5D36FD-466A-4F9B-9009-2502E295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Методы работы агента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C017657C-2054-4A89-B9B9-4C6BACEDF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19 готовых шаблонов задают структуру выполнения задачи.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8F1BB0F7-999C-4276-AD25-7111CF5D2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Исследовательский и аналитический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03A9C981-729C-494D-A9C9-14DB56F8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Системный и критический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E1E01D74-5DEE-4D93-BAB4-89C7DB3C4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ТРИЗ и первые принципы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26D886-3A66-4C13-B924-2D2B24FE1F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943a72a3d4dde"/>
          <a:stretch xmlns:a="http://schemas.openxmlformats.org/drawingml/2006/main"/>
        </p:blipFill>
        <p:spPr>
          <a:xfrm xmlns:a="http://schemas.openxmlformats.org/drawingml/2006/main">
            <a:off x="5150850" y="1838325"/>
            <a:ext cx="5652676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8F205493-ECEA-4FD2-A661-7EC567B7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Отдельная библиотека способов работы.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6DD44872-C285-4D8E-A415-281D376E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Это инструкции. Они не управляют скрытыми рассуждениями модели.</a:t>
            </a:r>
          </a:p>
        </p:txBody>
      </p:sp>
    </p:spTree>
    <p:extLst>
      <p:ext uri="{BB962C8B-B14F-4D97-AF65-F5344CB8AC3E}">
        <p14:creationId xmlns:p14="http://schemas.microsoft.com/office/powerpoint/2010/main" val="22648442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B61F49-5DCE-4E7F-AB58-6D6E548A15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43e61a3734494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7CAB8C23-52E2-44BD-B994-384B055B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21112B1-A6FC-4F8D-B024-1F8B89B1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13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B8DC247-A269-466C-BA02-4B0FEDF4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Научные исследования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100CEDFE-F2B1-40DA-8683-C1300E7F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Исследовательский шаблон помогает организовать работу с гипотезами и источниками.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5BF72B2F-89AC-424B-BD3E-CD485D78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Разделение фактов и допущений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01DF2592-D57B-426E-95D8-967CDC69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Поиск альтернативных объяснений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E32B02C2-A0E0-4648-B4EC-133CB8931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Подготовка плана проверки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02A456-EF5A-4631-8F0E-AE45187473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89d7d06b134432"/>
          <a:stretch xmlns:a="http://schemas.openxmlformats.org/drawingml/2006/main"/>
        </p:blipFill>
        <p:spPr>
          <a:xfrm xmlns:a="http://schemas.openxmlformats.org/drawingml/2006/main">
            <a:off x="7213600" y="1685925"/>
            <a:ext cx="3508375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9A7049A7-6852-46B9-9A7C-41DF7588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Выбор исследовательского метода для сотрудника.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0585AA3F-7EF9-492D-BAA3-89B66FE9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Предлагаемый сценарий. Источники, цитаты и научные выводы требуют проверки.</a:t>
            </a:r>
          </a:p>
        </p:txBody>
      </p:sp>
    </p:spTree>
    <p:extLst>
      <p:ext uri="{BB962C8B-B14F-4D97-AF65-F5344CB8AC3E}">
        <p14:creationId xmlns:p14="http://schemas.microsoft.com/office/powerpoint/2010/main" val="6682487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8188A4-58D4-453F-9A8E-7D3E045555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350100e11a403d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DB865E85-1095-4F94-9F17-1FF6D6C4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037B381-EC47-49A0-A2F7-4F19A55D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14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9BB2772-C757-4474-8F7B-45E81E28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Инженерная постановка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CBA3D40B-2057-4807-82C4-93C6E97AF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Метод помогает раскрыть требования и противоречия решения.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08817CA1-35F2-4473-824A-5668D7DE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ТРИЗ: противоречия и ресурсы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EB23EEFD-59F2-46F1-871E-F5CBAC1E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Ограничения и граничные случаи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CDBA1912-C767-4BB5-B88B-4B66B9611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Проверка расчётов инструментом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410AF2-3092-4FF6-AA02-B71C96F048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9a9582136a41fb"/>
          <a:stretch xmlns:a="http://schemas.openxmlformats.org/drawingml/2006/main"/>
        </p:blipFill>
        <p:spPr>
          <a:xfrm xmlns:a="http://schemas.openxmlformats.org/drawingml/2006/main">
            <a:off x="7213600" y="1685925"/>
            <a:ext cx="3508375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8A10643D-EAB4-406B-BA38-F6DFEB7FE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ТРИЗ в библиотеке методов агента.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756A6660-9646-4510-BC1F-56EE1843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CAD, CAE и другие отраслевые расчёты требуют отдельных инструментов.</a:t>
            </a:r>
          </a:p>
        </p:txBody>
      </p:sp>
    </p:spTree>
    <p:extLst>
      <p:ext uri="{BB962C8B-B14F-4D97-AF65-F5344CB8AC3E}">
        <p14:creationId xmlns:p14="http://schemas.microsoft.com/office/powerpoint/2010/main" val="114121238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E359EB-4A9F-4D81-87DC-9513DBEE93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9f9f669b8547d0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80843E3C-4615-4545-A070-A0EE6E04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581110E-1D39-4103-BF9F-DC67229DB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15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C2F2608-B6E9-4491-83AA-958A09027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Собственный метод работы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83C27A49-EFB0-4B0B-9DBC-CC03BEAF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Команда может описать свой порядок анализа и проверки.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A641D9BB-F28A-4F87-A074-9C246D61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Название и область применения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7B89A6E5-B803-47CC-9E4F-0C83F2EC0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Пошаговые инструкции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601CC417-E651-4326-97F8-A7362FC6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Назначение одному или нескольким агентам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3833D7-EC2B-41BC-8D2A-5CCC60237D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eb8b3c18fa45ca"/>
          <a:stretch xmlns:a="http://schemas.openxmlformats.org/drawingml/2006/main"/>
        </p:blipFill>
        <p:spPr>
          <a:xfrm xmlns:a="http://schemas.openxmlformats.org/drawingml/2006/main">
            <a:off x="7330546" y="1685925"/>
            <a:ext cx="3274483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D05F9330-1A06-43D7-9AEC-352F9B3C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Пример пользовательской инструкции. Черновик не запускался.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10AE1AED-FB81-471B-AF4A-BB0DFA68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Для оценки улучшений нужны контрольные задачи и версии инструкций.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112125267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E36AC-6F61-41FF-9607-EE521191EB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8326485674f1d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E50D97AF-4C3C-471A-B3ED-B0C346A2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EC2F597-ADB1-4C3A-AE8E-4682ED99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16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9CF2241-EFCB-445D-9988-A6F0016F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Команда с общей целью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08FB5C80-AD48-40EA-9FF1-F1E98AE6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Несколько сотрудников участвуют в одном процессе.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20A2BE92-3D77-45E7-965A-FEADFDB5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Руководитель и подчинённые роли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A4099776-C37F-4575-A453-CDE27E0C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Общая задача и критерии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ACE69FE6-03FB-4808-B662-AB106C2C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Запуск и просмотр этапов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B6F13-C2A2-486D-ADB1-CC8EB1A5A0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67e7639f6c4bd3"/>
          <a:stretch xmlns:a="http://schemas.openxmlformats.org/drawingml/2006/main"/>
        </p:blipFill>
        <p:spPr>
          <a:xfrm xmlns:a="http://schemas.openxmlformats.org/drawingml/2006/main">
            <a:off x="5150850" y="1838325"/>
            <a:ext cx="5652676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F82C4B80-DF3D-4290-9D71-FA5F3204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Исследовательская команда в демонстрационном проекте.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560511F4-7D53-4C64-9BEE-29185FC3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Команда сотрудников и оркестр API-моделей настраиваются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7464039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34C334-DFCD-4914-9853-4C724B3EF7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50ff9522c4b6a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73F3D73A-2640-4FE3-BE2C-F5D94C069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A964A8B-BAD7-448D-A77D-9EDAE7642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17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D7CA62-86A7-4569-BC61-F5D4BFD4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Цель и правила командной работы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E4D360E9-DAA4-477E-8C0F-0433ABD4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Состав, руководитель и критерии сохраняются в карточке команды.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3FA2AA06-8D4C-4D13-83F0-F1D1F7FF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Выбор агентов и проектов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63E7E56B-7846-4650-8C52-EFCB62B9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Последовательная или параллельная подготовка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261D7041-54EC-4302-99EB-88E7A6EC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Подготовка с отдельной проверкой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743CFA-2D79-48BA-9285-D9483156B2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d49129c0c4b28"/>
          <a:stretch xmlns:a="http://schemas.openxmlformats.org/drawingml/2006/main"/>
        </p:blipFill>
        <p:spPr>
          <a:xfrm xmlns:a="http://schemas.openxmlformats.org/drawingml/2006/main">
            <a:off x="7628226" y="1685925"/>
            <a:ext cx="2679123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CF5A6593-D4EA-4909-881A-1C349332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Общая цель и критерии конечного результата.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2A5E4C6C-1405-4775-B43A-7D9E66C15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Участники готовят текст. Разрешённые действия выполняет руководитель.</a:t>
            </a:r>
          </a:p>
        </p:txBody>
      </p:sp>
    </p:spTree>
    <p:extLst>
      <p:ext uri="{BB962C8B-B14F-4D97-AF65-F5344CB8AC3E}">
        <p14:creationId xmlns:p14="http://schemas.microsoft.com/office/powerpoint/2010/main" val="18665371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7950F8-D1DD-4A06-A000-63AA94D485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02c7ae38544150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18B6BB7-F2E7-4D85-9E1F-836B9F994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2CB5087-72FC-4DB3-A866-F7F59560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18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59D0142-5864-4E89-9381-E4DA47564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Запуск по календарю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5CD971EF-6F45-459A-9EDD-F1929DA4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Процесс можно назначить на выбранную дату и время.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1055B3F7-F062-4DD5-92AE-8B5C8BC1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Однократный запуск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396BA3DD-1ED6-4937-A1E0-926545F0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Явный часовой пояс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01A3BB6F-EA99-4AC4-B8CE-1C23F8C5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Уточнение задачи каждого запуска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7AEFCE-69AB-4EB0-8BA8-CAFAC5D256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46dbb19b040f4"/>
          <a:stretch xmlns:a="http://schemas.openxmlformats.org/drawingml/2006/main"/>
        </p:blipFill>
        <p:spPr>
          <a:xfrm xmlns:a="http://schemas.openxmlformats.org/drawingml/2006/main">
            <a:off x="7628226" y="1685925"/>
            <a:ext cx="2679123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E9F1EA4D-5E14-45FB-A10D-DBA03344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Календарное расписание всей команды.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BCF83EFD-6DBA-4EDE-BA57-B4722DEA3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Компьютер и ядро должны работать. Сон Windows приостанавливает выполнение.</a:t>
            </a:r>
          </a:p>
        </p:txBody>
      </p:sp>
    </p:spTree>
    <p:extLst>
      <p:ext uri="{BB962C8B-B14F-4D97-AF65-F5344CB8AC3E}">
        <p14:creationId xmlns:p14="http://schemas.microsoft.com/office/powerpoint/2010/main" val="28363499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5384D9-061C-45F7-965B-C887CDACC9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ae7240ef23499a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24C505D6-B8C2-4BC4-8E18-BE5694114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38E6158-BF07-42F5-92DB-8A3D74CC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19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8D89BB8-1431-4B22-A9C2-86F933D7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Повторяющийся процесс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097A42EE-DFE9-4A33-9391-79C3C82B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Интервал и календарное правило помогают организовать регулярную работу.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A2621131-A9FC-427E-BBC2-D068D9459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Повтор с интервалом от пяти минут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037CE8BA-025C-4F82-A78F-8B93FD6C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Cron для календарных правил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819F67C6-DD78-4B96-980F-318FCBEA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Общая цель читается перед запуском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46A78F-41DC-4D2B-9745-7A0CF4AA34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da57b1c0544cd"/>
          <a:stretch xmlns:a="http://schemas.openxmlformats.org/drawingml/2006/main"/>
        </p:blipFill>
        <p:spPr>
          <a:xfrm xmlns:a="http://schemas.openxmlformats.org/drawingml/2006/main">
            <a:off x="7628226" y="1685925"/>
            <a:ext cx="2679123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E832C46C-6DD2-40C7-81F2-67DDD0ED0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Настройка интервального командного запуска.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09E21B37-AB3E-499E-B9BF-3630666D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Запуск по таймеру не подтверждает автоматическое достижение конечной цели.</a:t>
            </a:r>
          </a:p>
        </p:txBody>
      </p:sp>
    </p:spTree>
    <p:extLst>
      <p:ext uri="{BB962C8B-B14F-4D97-AF65-F5344CB8AC3E}">
        <p14:creationId xmlns:p14="http://schemas.microsoft.com/office/powerpoint/2010/main" val="204923367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B15D09-2B87-415A-95CA-5C436F2C24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f9f4d4da444526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BA14EFD3-4447-435A-B438-767D3AD5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5955581-18FF-4807-9D0C-5CB6A78C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20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0953145-3591-4B00-A81F-87FA6269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Инструменты и плагины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9D2AC587-7186-4467-BB7D-29B0C673C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MCP связывает сотрудника с внешними сервисами.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5CA7A20A-58E6-48F3-B685-2D138069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Каталог готовых подключений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4C0A4FFA-CA5E-4A8A-87DD-C07A4958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Разрешённые инструменты агента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7AB66D24-1F07-4125-BC0B-505C60C6D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Отдельная авторизация сервиса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134EE1-4838-4458-9F1E-C578B94573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34a115483b4b18"/>
          <a:stretch xmlns:a="http://schemas.openxmlformats.org/drawingml/2006/main"/>
        </p:blipFill>
        <p:spPr>
          <a:xfrm xmlns:a="http://schemas.openxmlformats.org/drawingml/2006/main">
            <a:off x="5150850" y="1838325"/>
            <a:ext cx="5652676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70E53113-BDAF-4B13-9B2F-FC3133C8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Каталог плагинов и требования к подключению.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1AECB115-6B87-4936-ABD2-619F07E6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Наличие сервиса в каталоге не означает настроенный доступ.</a:t>
            </a:r>
          </a:p>
        </p:txBody>
      </p:sp>
    </p:spTree>
    <p:extLst>
      <p:ext uri="{BB962C8B-B14F-4D97-AF65-F5344CB8AC3E}">
        <p14:creationId xmlns:p14="http://schemas.microsoft.com/office/powerpoint/2010/main" val="17872675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C93E17-0576-4C88-8047-C0F04323F3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b650500004277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FB8D388-E8A9-43C1-9A5F-E27D5899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8384C98-07C6-4249-826F-BF8CF4EF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21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0530732-808E-4D65-A4CB-A1AB10771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Собственный MCP-сервер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AD63F9C4-5431-4D90-9924-F1B49324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Существующий сервер можно добавить через конфигурацию.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13DD6224-F20E-4571-B26A-1D57842F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Имя и описание подключения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50AABDE9-5FA2-4992-A393-E5EC0DDE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Поддерживаемый транспорт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797A989E-D45A-4C57-832C-C963234A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Включение доверенного сервера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B3A28E-99C8-4DBB-848C-1F4AA9910C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0134510c6e465b"/>
          <a:stretch xmlns:a="http://schemas.openxmlformats.org/drawingml/2006/main"/>
        </p:blipFill>
        <p:spPr>
          <a:xfrm xmlns:a="http://schemas.openxmlformats.org/drawingml/2006/main">
            <a:off x="6935350" y="1685925"/>
            <a:ext cx="4064876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AB59B1CA-EA6A-414B-8393-0FA87534E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Форма подключения пользовательского MCP.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2708371E-56BB-42F9-91A6-87DC4D8D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Конструктор кода MCP и безопасное хранение расширенных реквизитов требуют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8147152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25227B-4CEF-4CED-A5CA-3314E4CAA1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10ebd1d4b447f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CADD852-6216-4F8C-8A85-20CBABCD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0056ACF-6261-4367-8820-4571B5039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22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A012F35-58BB-4057-BF2C-F2F1B935F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Навыки сотрудников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BA223096-5588-4B06-8173-1D371E34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Повторяемые инструкции собраны в отдельной библиотеке.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38CE1B06-EB2A-48AC-8A2E-61A76DC0C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Категории и поиск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22605F43-7C5B-4BF1-A698-A981E10A4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Шаблоны для разработки и анализа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2EFA9972-C0C5-448A-A3DD-8879A1EA7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Назначение выбранному агенту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255E6-8294-46BA-973C-D094FB50E1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79edbdf66b4f90"/>
          <a:stretch xmlns:a="http://schemas.openxmlformats.org/drawingml/2006/main"/>
        </p:blipFill>
        <p:spPr>
          <a:xfrm xmlns:a="http://schemas.openxmlformats.org/drawingml/2006/main">
            <a:off x="5150850" y="1838325"/>
            <a:ext cx="5652676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B28523F1-99C7-4265-8C60-FC232343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Каталог навыков: проверка тестами, ревью и другие процедуры.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40932692-9014-474E-9A0B-09B64886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Совместимость навыка зависит от доступных инструментов и среды исполнения.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37132952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14D950-4EAE-4A7A-BAE6-F2FCCF5D6E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179a093db4ff6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7F814A6-A25D-4176-BDB8-9D0F1AFA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E035CD2-4F33-4006-B96C-15AE678A9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23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6017440-D270-4A18-8BFF-0C3ABC5F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Создание своего навыка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C2A92EA7-7B1F-450B-9DC5-74B5F7F3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Процедуру можно описать и повторно применять к задачам.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55B9755D-C0CC-4EC8-83CF-2831C470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ID и условия применения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80830E12-574C-49FA-8E14-960B4ABD7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Текст инструкции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62EA2CFC-D872-4479-BC08-D68A3FFC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Импорт существующего навыка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ACF1AE-D3B7-40F7-8AF3-70D2D35882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98b2edb4624d4e"/>
          <a:stretch xmlns:a="http://schemas.openxmlformats.org/drawingml/2006/main"/>
        </p:blipFill>
        <p:spPr>
          <a:xfrm xmlns:a="http://schemas.openxmlformats.org/drawingml/2006/main">
            <a:off x="6969798" y="1685925"/>
            <a:ext cx="3995980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9F3D2FE2-DDA2-4EEB-8DB7-12885C911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Форма нового навыка сотрудника.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5015A734-40DE-4A9E-BDB7-51264ACA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Для полезного навыка нужны критерии результата и проверка на примерах.</a:t>
            </a:r>
          </a:p>
        </p:txBody>
      </p:sp>
    </p:spTree>
    <p:extLst>
      <p:ext uri="{BB962C8B-B14F-4D97-AF65-F5344CB8AC3E}">
        <p14:creationId xmlns:p14="http://schemas.microsoft.com/office/powerpoint/2010/main" val="81548192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C32CA-C177-4809-8F29-399CC7AEF9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77c6fd337940e4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CB4F631B-DD64-4170-ABB3-598100CB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9D4B72D-6FAB-415C-B70A-3D4D1DC7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24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825CFC-799C-4B8D-BB3B-F15A475A0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Память и материалы проекта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56972D5B-3632-4868-A6BB-DFB88453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Заметки сохраняют полезный контекст между сеансами.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17165DAB-4AEA-4BF3-AC1C-E8B8E81C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Память агента или проекта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DAF0BD2F-42F9-4AF4-ABAB-A2EC27CB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Редактирование MEMORY.md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2145967F-DAB6-4AF1-8ACE-D371B4BCE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Импорт поддерживаемого текста и кода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10860-CB77-470E-B0C7-64682CFD34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c9119ff2fc456c"/>
          <a:stretch xmlns:a="http://schemas.openxmlformats.org/drawingml/2006/main"/>
        </p:blipFill>
        <p:spPr>
          <a:xfrm xmlns:a="http://schemas.openxmlformats.org/drawingml/2006/main">
            <a:off x="4276725" y="2139126"/>
            <a:ext cx="7400925" cy="3560822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9C94EC81-0E0B-4B05-811C-8767AFA1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Заметки памяти проекта и импорт поддерживаемых материалов.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DB599943-289B-43F1-B3B0-9779C7CA2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Семантический поиск отключён. Полноценный RAG с цитатами требует доработки.</a:t>
            </a:r>
          </a:p>
        </p:txBody>
      </p:sp>
    </p:spTree>
    <p:extLst>
      <p:ext uri="{BB962C8B-B14F-4D97-AF65-F5344CB8AC3E}">
        <p14:creationId xmlns:p14="http://schemas.microsoft.com/office/powerpoint/2010/main" val="26345454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8EF242-33DA-4793-89A0-05F42A20ED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75e12f5a74afa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27A41BE-EE25-40C6-8A87-43F6EAA6B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BEEE14F-A6DD-4D37-83A3-3BAF3C75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25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D09F04-8900-413C-B063-F741E8DE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Модель генерации изображений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B3EFB67C-5C3B-4710-B3BA-7EC849D3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Провайдер и модель выбираются в отдельном окне.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399AE388-605B-4BE4-8F19-276B1860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Список провайдеров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2C42277E-54F9-473C-B9CC-9E7A3173E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Одна модель для генерации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5D3DA6D4-A29E-40A4-B41B-FD929C2C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Подключение через «Модели и API»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D7060-4416-4A7A-9659-BFC4787BE3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e88ce778514aab"/>
          <a:stretch xmlns:a="http://schemas.openxmlformats.org/drawingml/2006/main"/>
        </p:blipFill>
        <p:spPr>
          <a:xfrm xmlns:a="http://schemas.openxmlformats.org/drawingml/2006/main">
            <a:off x="7066475" y="1685925"/>
            <a:ext cx="3802626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EEEB4ED4-9709-47D4-82E9-E111E357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Окно «Изображение» с выбором провайдера и модели.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0069838D-0338-427C-BEB7-DEA28D76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Нужны подходящие ключ, тариф и подтверждённая поддержка модели.</a:t>
            </a:r>
          </a:p>
        </p:txBody>
      </p:sp>
    </p:spTree>
    <p:extLst>
      <p:ext uri="{BB962C8B-B14F-4D97-AF65-F5344CB8AC3E}">
        <p14:creationId xmlns:p14="http://schemas.microsoft.com/office/powerpoint/2010/main" val="24973885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F7642F-5F69-4226-873A-7A9BAE6BE5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1e329e24d4f11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45988A55-0C48-48A9-8710-624DF497C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B59E754-301F-43F5-B3CF-F8C93BE7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26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B3CEDB0-54E6-4007-A647-C5144A34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Кто может создавать изображения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3703047A-820E-4B69-8596-A4708AD2E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Разрешение можно выдать выбранным сотрудникам.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51CF8577-5B5B-4C26-B0F4-B705ADC0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Выбор нескольких сотрудников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CEC0446D-D1D6-4FC3-96E7-38CA5E09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Отдельные права генерации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70AA6C4F-5E65-435B-86D6-1019B55B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Вызов из рабочего диалога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F4A83C-54AE-45E8-8A21-B1B579180D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332a987cb74bf6"/>
          <a:stretch xmlns:a="http://schemas.openxmlformats.org/drawingml/2006/main"/>
        </p:blipFill>
        <p:spPr>
          <a:xfrm xmlns:a="http://schemas.openxmlformats.org/drawingml/2006/main">
            <a:off x="7259361" y="1685925"/>
            <a:ext cx="3416852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004B189E-AA81-458A-ABBE-1D183256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Выпадающий список сотрудников с галочками.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50C5746A-DC4B-4375-8F32-F49DEE09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На экране показана настройка доступа. Платная генерация не выполнялась.</a:t>
            </a:r>
          </a:p>
        </p:txBody>
      </p:sp>
    </p:spTree>
    <p:extLst>
      <p:ext uri="{BB962C8B-B14F-4D97-AF65-F5344CB8AC3E}">
        <p14:creationId xmlns:p14="http://schemas.microsoft.com/office/powerpoint/2010/main" val="140360362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AA1BAF-4DF0-4BAE-B83C-33A7E5C257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7f0ad338f043d1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93A22CD1-D4D0-458D-85BA-59D500BF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E1D61EB-4EB4-4866-B25A-389D089A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27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476CEB0-84AC-427A-91CF-5E71F601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Генерация видео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7767344E-0DE8-4E08-9D29-8F947674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Видео имеет собственные настройки провайдера и модели.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C3244371-203E-4D28-B66F-5AE4DCE4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Отдельное окно выбора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EAF6333C-A0F9-41B4-AA33-E4F56CD14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Разрешения для сотрудников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997FAD55-6C5B-4C47-8C79-059D8DFB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Результаты в библиотеке материалов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7DCCC5-2385-414B-88A9-728BCBF353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56b8830cbe4106"/>
          <a:stretch xmlns:a="http://schemas.openxmlformats.org/drawingml/2006/main"/>
        </p:blipFill>
        <p:spPr>
          <a:xfrm xmlns:a="http://schemas.openxmlformats.org/drawingml/2006/main">
            <a:off x="7066475" y="1685925"/>
            <a:ext cx="3802626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1049F5FF-8C11-48C5-83E9-25DDD2F84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Окно «Видео» с параметрами подключения.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843E3D3F-6342-49F0-B941-44864F73A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Качество, стоимость и доступность зависят от выбранного сервиса.</a:t>
            </a:r>
          </a:p>
        </p:txBody>
      </p:sp>
    </p:spTree>
    <p:extLst>
      <p:ext uri="{BB962C8B-B14F-4D97-AF65-F5344CB8AC3E}">
        <p14:creationId xmlns:p14="http://schemas.microsoft.com/office/powerpoint/2010/main" val="131735325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907B1F-569E-4D10-957F-CC6D8C3360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c10119d084ba8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D033A03-4465-4DFE-B6E9-FE1C536A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61F4BA1-BDFD-4600-A430-1DC4C934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28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B9EA564-8AF6-4ED2-86B8-286B4828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Библиотека медиарезультатов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D00A863-D99E-42C5-BA6F-EA51DC55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Материалы можно хранить, просматривать и экспортировать.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B26F46A9-0F18-43F1-BABB-DFA09C0D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Поиск по имени файла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8C6186AB-1ABE-402C-B1E3-88BC151E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Просмотр поддерживаемых медиа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B611C4E6-306C-49A4-8177-CBC1CE84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Сохранение между перезапусками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3EAAA3-42B5-4053-B1D6-FACE9E7D10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d0a9c2e8bf48b9"/>
          <a:stretch xmlns:a="http://schemas.openxmlformats.org/drawingml/2006/main"/>
        </p:blipFill>
        <p:spPr>
          <a:xfrm xmlns:a="http://schemas.openxmlformats.org/drawingml/2006/main">
            <a:off x="5019675" y="1838325"/>
            <a:ext cx="5915025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20CA2478-BEC9-4A85-968A-10093412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Пустая демонстрационная библиотека. Результаты генерации не имитировались.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18DA2FE5-8FD6-4556-A955-62D1F016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Локальная квота библиотеки 512 МиБ. Входные аудио и видео требуют отдельных адаптеров.</a:t>
            </a:r>
          </a:p>
        </p:txBody>
      </p:sp>
    </p:spTree>
    <p:extLst>
      <p:ext uri="{BB962C8B-B14F-4D97-AF65-F5344CB8AC3E}">
        <p14:creationId xmlns:p14="http://schemas.microsoft.com/office/powerpoint/2010/main" val="63364772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6FBA57-F64D-4BCA-962A-AA5121303E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f18431f9e14c4d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463EA1EA-05AA-486C-9736-2AD7D217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1CD690D-2050-4A30-8E1D-6FB721BF5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29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D2CDF9E-4C4F-4D5F-A56F-3D56C850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Выбор исполнителя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0D2A41C-A2AA-486E-8DFE-510A77AA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Каталог отделяет готовое подключение от будущего адаптера.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54BF5962-2B50-4B9D-B35F-F7DCEB82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Встроенное ядро OpenClaw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FC52701D-0481-49D6-8591-4ABE401A3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CLI и настольные исполнители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51146F73-342E-4A47-AD28-40E26E8EE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Инструкции и статус совместимости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E0365-07E9-4F79-BDB5-EC35197F5E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0ae8917a224145"/>
          <a:stretch xmlns:a="http://schemas.openxmlformats.org/drawingml/2006/main"/>
        </p:blipFill>
        <p:spPr>
          <a:xfrm xmlns:a="http://schemas.openxmlformats.org/drawingml/2006/main">
            <a:off x="5150850" y="1838325"/>
            <a:ext cx="5652676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443FB3EB-8D88-4EE9-A46E-C6DD4678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Страница исполнителей с явными статусами подключения.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2B56C0B0-EE40-4044-A200-E9E37998C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Codex и Claude требуют отдельной проверки авторизации и реального выполнения.</a:t>
            </a:r>
          </a:p>
        </p:txBody>
      </p:sp>
    </p:spTree>
    <p:extLst>
      <p:ext uri="{BB962C8B-B14F-4D97-AF65-F5344CB8AC3E}">
        <p14:creationId xmlns:p14="http://schemas.microsoft.com/office/powerpoint/2010/main" val="154995031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2F4FB2-CBD6-4FAE-A2DB-DF43A33351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7fc55303af42ea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744B9B4B-622C-4CED-B13C-9BDEC25F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DC5C0C6-5FB4-4EEC-97E1-832C5E82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30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EE6624E-1792-4985-8CF8-B3B05EDD2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Управление ресурсами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C8B5CE7-8E68-4EB7-B106-9B27636D1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Пределы задачи задаются в настройках приложения.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A0083DCE-2E4A-4647-9488-3424A12DB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Выходные токены и длительность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748A898E-6D5B-4029-B10D-D2038CAD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Число одновременно выполняемых задач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1C6D3484-572B-4B72-BCDE-BF15F9AE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Дневной бюджет облачной работы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E1A84E-F7AD-441D-9263-52C051051B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3413e035aa4039"/>
          <a:stretch xmlns:a="http://schemas.openxmlformats.org/drawingml/2006/main"/>
        </p:blipFill>
        <p:spPr>
          <a:xfrm xmlns:a="http://schemas.openxmlformats.org/drawingml/2006/main">
            <a:off x="4715586" y="1838325"/>
            <a:ext cx="6523203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151FB9B1-CB76-4039-BD0F-6BAB8BA0F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Настройки контекста и ограничений задач.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A80E5245-163C-465C-B0AD-22ACDD5B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Бюджет требует дальнейшей проверки учёта всех этапов оркестрации.</a:t>
            </a:r>
          </a:p>
        </p:txBody>
      </p:sp>
    </p:spTree>
    <p:extLst>
      <p:ext uri="{BB962C8B-B14F-4D97-AF65-F5344CB8AC3E}">
        <p14:creationId xmlns:p14="http://schemas.microsoft.com/office/powerpoint/2010/main" val="130170122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1ABEAB-2143-4DF0-A73B-F4F34FB009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bd8b0b8354cbe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FE8697E9-468C-491B-9638-C9503004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83D70AF-0379-45C4-AAD2-7BE0547CB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31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1971EC0-5D58-4EC6-AA04-13F15D5C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Рабочая панель и навигация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5BAAFCFE-C5A9-4932-86CB-7EF70514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Пользователь выбирает видимые разделы и панели.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7A9D4907-B896-4812-80F1-CB84BF3E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Сворачивание левого меню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D49E3D66-E04B-48C8-BA7D-F18784701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Включение разделов галочками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A1DC20EC-5708-4D98-ACCE-7008634FC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Контекст, действия и подтверждения справа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E1785F-8246-496F-8D0C-29D69495BE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699e6fe8454ab1"/>
          <a:stretch xmlns:a="http://schemas.openxmlformats.org/drawingml/2006/main"/>
        </p:blipFill>
        <p:spPr>
          <a:xfrm xmlns:a="http://schemas.openxmlformats.org/drawingml/2006/main">
            <a:off x="4277254" y="1838325"/>
            <a:ext cx="7399867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73BDAD72-C256-444D-A71B-78F017FF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Настройка навигации и открытая рабочая панель.</a:t>
            </a:r>
          </a:p>
        </p:txBody>
      </p:sp>
    </p:spTree>
    <p:extLst>
      <p:ext uri="{BB962C8B-B14F-4D97-AF65-F5344CB8AC3E}">
        <p14:creationId xmlns:p14="http://schemas.microsoft.com/office/powerpoint/2010/main" val="98716782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171432-C21B-4579-A724-BEE959BA96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0a1f31980044fb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60075365-1E3D-43E5-9A3C-BFDA4743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B5934EF-01C3-4806-855C-140BC237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32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BC9E539-F84D-423B-944C-F21764A9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Автоматизация бизнес-процессов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535B8B69-5FBB-43B3-8B6A-540F6C2DF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33528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Платформа подходит для ограниченного пилота регулярной работы.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9124407E-0DDF-4484-8709-A3DE126C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813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Отчёты и анализ исходных материалов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25A576FB-3C51-47E3-8E24-BD4C3B92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6242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Командная подготовка документов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49A9621C-D45B-48BF-8AE2-A2B8627A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43475"/>
            <a:ext cx="335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Повторяемый запуск с проверкой итога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BD4998-B1DC-4E78-BF37-F3A42793D0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de1f8c8c7446c5"/>
          <a:stretch xmlns:a="http://schemas.openxmlformats.org/drawingml/2006/main"/>
        </p:blipFill>
        <p:spPr>
          <a:xfrm xmlns:a="http://schemas.openxmlformats.org/drawingml/2006/main">
            <a:off x="4277254" y="1838325"/>
            <a:ext cx="7399867" cy="4162425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1B9B0AE0-F1B3-4492-A37D-B9C19D488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6096000"/>
            <a:ext cx="7400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Пример постановки бизнес-задачи. Это сценарий, а не завершённый клиентский кейс.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81E70954-305C-468C-83B5-EAA643D4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Измерять время, ошибки, ручные правки и полную стоимость относительно базового способа.</a:t>
            </a:r>
          </a:p>
        </p:txBody>
      </p:sp>
    </p:spTree>
    <p:extLst>
      <p:ext uri="{BB962C8B-B14F-4D97-AF65-F5344CB8AC3E}">
        <p14:creationId xmlns:p14="http://schemas.microsoft.com/office/powerpoint/2010/main" val="173596777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EE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1264C-3C9A-43D4-8EF1-E05B169A55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6c2376ddf4b9a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2ED46584-3709-4DC2-B391-2A55E0460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CB1589E-C629-4B24-80CF-82B57E67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33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6F69CE2-50B5-4942-8D41-2F61ACB5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14400"/>
            <a:ext cx="11163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31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Потенциал и дальнейшее развитие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556224E-8444-4197-82E9-23815B7A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38325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Аудит выделяет задачи, необходимые для устойчивой эксплуатации.</a:t>
            </a:r>
          </a:p>
        </p:txBody>
      </p:sp>
      <p:sp>
        <p:nvSpPr>
          <p:cNvPr id="6" name="point-0">
            <a:extLst xmlns:a="http://schemas.openxmlformats.org/drawingml/2006/main">
              <a:ext uri="{FF2B5EF4-FFF2-40B4-BE49-F238E27FC236}">
                <a16:creationId xmlns:a16="http://schemas.microsoft.com/office/drawing/2014/main" id="{10571EA9-FB73-4934-B807-2BC93690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623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1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Сохранность данных и скорость запуска</a:t>
            </a:r>
          </a:p>
        </p:txBody>
      </p:sp>
      <p:sp>
        <p:nvSpPr>
          <p:cNvPr id="7" name="point-1">
            <a:extLst xmlns:a="http://schemas.openxmlformats.org/drawingml/2006/main">
              <a:ext uri="{FF2B5EF4-FFF2-40B4-BE49-F238E27FC236}">
                <a16:creationId xmlns:a16="http://schemas.microsoft.com/office/drawing/2014/main" id="{61584FA8-571E-45A4-80AF-4D5A4E1E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43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RAG, цитаты и версии знаний</a:t>
            </a:r>
          </a:p>
        </p:txBody>
      </p:sp>
      <p:sp>
        <p:nvSpPr>
          <p:cNvPr id="8" name="point-2">
            <a:extLst xmlns:a="http://schemas.openxmlformats.org/drawingml/2006/main">
              <a:ext uri="{FF2B5EF4-FFF2-40B4-BE49-F238E27FC236}">
                <a16:creationId xmlns:a16="http://schemas.microsoft.com/office/drawing/2014/main" id="{BBD629C9-6E9E-4736-AD6F-1EADDFF0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2442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17211B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17211B"/>
                </a:solidFill>
                <a:latin typeface="Segoe UI"/>
                <a:ea typeface="Segoe UI"/>
                <a:cs typeface="Segoe UI"/>
              </a:rPr>
              <a:t>Учёт затрат и проверяемое улучшение агентов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CD82B9-0BFC-4DD9-A1DE-988CFEBFB3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519eb6361d4ef8"/>
          <a:stretch xmlns:a="http://schemas.openxmlformats.org/drawingml/2006/main"/>
        </p:blipFill>
        <p:spPr>
          <a:xfrm xmlns:a="http://schemas.openxmlformats.org/drawingml/2006/main">
            <a:off x="7213600" y="1685925"/>
            <a:ext cx="3508375" cy="4210050"/>
          </a:xfrm>
          <a:prstGeom xmlns:a="http://schemas.openxmlformats.org/drawingml/2006/main" prst="rect">
            <a:avLst/>
          </a:prstGeom>
        </p:spPr>
      </p:pic>
      <p:sp>
        <p:nvSpPr>
          <p:cNvPr id="10" name="caption">
            <a:extLst xmlns:a="http://schemas.openxmlformats.org/drawingml/2006/main">
              <a:ext uri="{FF2B5EF4-FFF2-40B4-BE49-F238E27FC236}">
                <a16:creationId xmlns:a16="http://schemas.microsoft.com/office/drawing/2014/main" id="{236EE50D-3ACB-4FB5-9A5C-2817C96A4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6000750"/>
            <a:ext cx="54006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Текущие методы работы служат основой будущих проверяемых процессов.</a:t>
            </a:r>
          </a:p>
        </p:txBody>
      </p:sp>
      <p:sp>
        <p:nvSpPr>
          <p:cNvPr id="11" name="scope">
            <a:extLst xmlns:a="http://schemas.openxmlformats.org/drawingml/2006/main">
              <a:ext uri="{FF2B5EF4-FFF2-40B4-BE49-F238E27FC236}">
                <a16:creationId xmlns:a16="http://schemas.microsoft.com/office/drawing/2014/main" id="{749C7CDF-DDA7-4A9C-BB17-F84B6BCC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29375"/>
            <a:ext cx="111633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975" b="0">
                <a:solidFill>
                  <a:srgbClr val="4D5952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D5952"/>
                </a:solidFill>
                <a:latin typeface="Segoe UI"/>
                <a:ea typeface="Segoe UI"/>
                <a:cs typeface="Segoe UI"/>
              </a:rPr>
              <a:t>Дообучение весов и автономный цикл самообучения не подтверждены.</a:t>
            </a:r>
          </a:p>
        </p:txBody>
      </p:sp>
    </p:spTree>
    <p:extLst>
      <p:ext uri="{BB962C8B-B14F-4D97-AF65-F5344CB8AC3E}">
        <p14:creationId xmlns:p14="http://schemas.microsoft.com/office/powerpoint/2010/main" val="152732724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012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9494B-E1BB-413A-846E-8ADD3590AD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4cd0894cb40e6"/>
          <a:stretch xmlns:a="http://schemas.openxmlformats.org/drawingml/2006/main"/>
        </p:blipFill>
        <p:spPr>
          <a:xfrm xmlns:a="http://schemas.openxmlformats.org/drawingml/2006/main">
            <a:off x="514350" y="2857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65AAF68-4087-439B-BF35-6DA31E2D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"/>
            <a:ext cx="1905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1875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AgentOS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D1801AF-963D-4A1F-981A-A3527FD9D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33375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34 / 34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2BF8DB3-A8A6-43A2-8C10-D336C568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952500"/>
            <a:ext cx="1119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Демонстрация на вашей задаче</a:t>
            </a:r>
          </a:p>
        </p:txBody>
      </p:sp>
      <p:sp>
        <p:nvSpPr>
          <p:cNvPr id="5" name="closing-lead">
            <a:extLst xmlns:a="http://schemas.openxmlformats.org/drawingml/2006/main">
              <a:ext uri="{FF2B5EF4-FFF2-40B4-BE49-F238E27FC236}">
                <a16:creationId xmlns:a16="http://schemas.microsoft.com/office/drawing/2014/main" id="{6C45497C-A687-4A43-B8ED-2E46695C2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33575"/>
            <a:ext cx="4333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Одна цель. Настроенный состав моделей.</a:t>
            </a:r>
          </a:p>
          <a:p xmlns:a="http://schemas.openxmlformats.org/drawingml/2006/main">
            <a:pPr algn="l">
              <a:defRPr sz="2250" b="1">
                <a:solidFill>
                  <a:srgbClr val="EEF2F0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EEF2F0"/>
                </a:solidFill>
                <a:latin typeface="Segoe UI"/>
                <a:ea typeface="Segoe UI"/>
                <a:cs typeface="Segoe UI"/>
              </a:rPr>
              <a:t>Понятные критерии результата.</a:t>
            </a:r>
          </a:p>
        </p:txBody>
      </p:sp>
      <p:sp>
        <p:nvSpPr>
          <p:cNvPr id="6" name="contact">
            <a:extLst xmlns:a="http://schemas.openxmlformats.org/drawingml/2006/main">
              <a:ext uri="{FF2B5EF4-FFF2-40B4-BE49-F238E27FC236}">
                <a16:creationId xmlns:a16="http://schemas.microsoft.com/office/drawing/2014/main" id="{B19CC0A7-3D6F-4A64-B3EE-68CC4CD3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1955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B5D7B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B5D7B4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B5D7B4"/>
                </a:solidFill>
                <a:latin typeface="Segoe UI"/>
                <a:ea typeface="Segoe UI"/>
                <a:cs typeface="Segoe UI"/>
              </a:rPr>
              <a:t>Запросите демонстрацию</a:t>
            </a:r>
          </a:p>
          <a:p xmlns:a="http://schemas.openxmlformats.org/drawingml/2006/main">
            <a:pPr algn="l">
              <a:defRPr sz="2025" b="1">
                <a:solidFill>
                  <a:srgbClr val="B5D7B4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B5D7B4"/>
                </a:solidFill>
                <a:latin typeface="Segoe UI"/>
                <a:ea typeface="Segoe UI"/>
                <a:cs typeface="Segoe UI"/>
              </a:rPr>
              <a:t>https://t.me/innovoit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F4400-7677-40FB-8A3A-7D1B44CC61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a534ccffe4e6b"/>
          <a:stretch xmlns:a="http://schemas.openxmlformats.org/drawingml/2006/main"/>
        </p:blipFill>
        <p:spPr>
          <a:xfrm xmlns:a="http://schemas.openxmlformats.org/drawingml/2006/main">
            <a:off x="5334000" y="1935361"/>
            <a:ext cx="6343650" cy="3568303"/>
          </a:xfrm>
          <a:prstGeom xmlns:a="http://schemas.openxmlformats.org/drawingml/2006/main" prst="rect">
            <a:avLst/>
          </a:prstGeom>
        </p:spPr>
      </p:pic>
      <p:sp>
        <p:nvSpPr>
          <p:cNvPr id="8" name="site">
            <a:extLst xmlns:a="http://schemas.openxmlformats.org/drawingml/2006/main">
              <a:ext uri="{FF2B5EF4-FFF2-40B4-BE49-F238E27FC236}">
                <a16:creationId xmlns:a16="http://schemas.microsoft.com/office/drawing/2014/main" id="{45FA968E-8DB0-440D-A0AF-7D79FD72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3887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B5BFBA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B5BFBA"/>
                </a:solidFill>
                <a:latin typeface="Segoe UI"/>
                <a:ea typeface="Segoe UI"/>
                <a:cs typeface="Segoe UI"/>
              </a:rPr>
              <a:t>clawbusiness.ru</a:t>
            </a:r>
          </a:p>
        </p:txBody>
      </p:sp>
    </p:spTree>
    <p:extLst>
      <p:ext uri="{BB962C8B-B14F-4D97-AF65-F5344CB8AC3E}">
        <p14:creationId xmlns:p14="http://schemas.microsoft.com/office/powerpoint/2010/main" val="21343622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2026-10-16T07:31:22.1950000Z</dcterms:created>
  <dcterms:modified xsi:type="dcterms:W3CDTF">2026-10-16T07:31:22.1950000Z</dcterms:modified>
</coreProperties>
</file>